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296" r:id="rId2"/>
    <p:sldId id="257" r:id="rId3"/>
    <p:sldId id="258" r:id="rId4"/>
    <p:sldId id="259" r:id="rId5"/>
    <p:sldId id="261" r:id="rId6"/>
    <p:sldId id="262" r:id="rId7"/>
    <p:sldId id="263" r:id="rId8"/>
    <p:sldId id="264" r:id="rId9"/>
    <p:sldId id="265" r:id="rId10"/>
    <p:sldId id="266" r:id="rId11"/>
    <p:sldId id="267" r:id="rId12"/>
    <p:sldId id="270" r:id="rId13"/>
    <p:sldId id="268" r:id="rId14"/>
    <p:sldId id="269" r:id="rId15"/>
    <p:sldId id="297" r:id="rId16"/>
    <p:sldId id="299" r:id="rId17"/>
    <p:sldId id="298" r:id="rId18"/>
    <p:sldId id="300" r:id="rId19"/>
    <p:sldId id="301" r:id="rId20"/>
    <p:sldId id="302" r:id="rId21"/>
    <p:sldId id="303" r:id="rId22"/>
    <p:sldId id="304" r:id="rId23"/>
    <p:sldId id="306" r:id="rId24"/>
    <p:sldId id="307" r:id="rId25"/>
    <p:sldId id="308"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4822" autoAdjust="0"/>
    <p:restoredTop sz="94660"/>
  </p:normalViewPr>
  <p:slideViewPr>
    <p:cSldViewPr>
      <p:cViewPr varScale="1">
        <p:scale>
          <a:sx n="70" d="100"/>
          <a:sy n="70" d="100"/>
        </p:scale>
        <p:origin x="74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DC1764-2629-450D-9AC0-8A0D01C699AE}" type="datetimeFigureOut">
              <a:rPr lang="en-US" smtClean="0"/>
              <a:t>5/2/2016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7E816D-1F08-4F6C-A930-46853BA2796C}" type="slidenum">
              <a:rPr lang="en-US" smtClean="0"/>
              <a:t>‹#›</a:t>
            </a:fld>
            <a:endParaRPr lang="en-US"/>
          </a:p>
        </p:txBody>
      </p:sp>
    </p:spTree>
    <p:extLst>
      <p:ext uri="{BB962C8B-B14F-4D97-AF65-F5344CB8AC3E}">
        <p14:creationId xmlns:p14="http://schemas.microsoft.com/office/powerpoint/2010/main" val="250852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7E816D-1F08-4F6C-A930-46853BA2796C}" type="slidenum">
              <a:rPr lang="en-US" smtClean="0"/>
              <a:t>4</a:t>
            </a:fld>
            <a:endParaRPr lang="en-US"/>
          </a:p>
        </p:txBody>
      </p:sp>
    </p:spTree>
    <p:extLst>
      <p:ext uri="{BB962C8B-B14F-4D97-AF65-F5344CB8AC3E}">
        <p14:creationId xmlns:p14="http://schemas.microsoft.com/office/powerpoint/2010/main" val="3026946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7E816D-1F08-4F6C-A930-46853BA2796C}" type="slidenum">
              <a:rPr lang="en-US" smtClean="0"/>
              <a:t>5</a:t>
            </a:fld>
            <a:endParaRPr lang="en-US"/>
          </a:p>
        </p:txBody>
      </p:sp>
    </p:spTree>
    <p:extLst>
      <p:ext uri="{BB962C8B-B14F-4D97-AF65-F5344CB8AC3E}">
        <p14:creationId xmlns:p14="http://schemas.microsoft.com/office/powerpoint/2010/main" val="1859972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7E816D-1F08-4F6C-A930-46853BA2796C}" type="slidenum">
              <a:rPr lang="en-US" smtClean="0"/>
              <a:t>31</a:t>
            </a:fld>
            <a:endParaRPr lang="en-US"/>
          </a:p>
        </p:txBody>
      </p:sp>
    </p:spTree>
    <p:extLst>
      <p:ext uri="{BB962C8B-B14F-4D97-AF65-F5344CB8AC3E}">
        <p14:creationId xmlns:p14="http://schemas.microsoft.com/office/powerpoint/2010/main" val="40212390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pPr eaLnBrk="1" latinLnBrk="0" hangingPunct="1"/>
            <a:fld id="{2290D469-26C2-4F69-9420-147F844BDBA9}" type="datetime1">
              <a:rPr lang="en-US" smtClean="0"/>
              <a:t>5/2/2016</a:t>
            </a:fld>
            <a:endParaRPr lang="en-US" dirty="0">
              <a:solidFill>
                <a:srgbClr val="FFFFFF"/>
              </a:solidFill>
            </a:endParaRPr>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kumimoji="0" lang="en-US">
              <a:solidFill>
                <a:schemeClr val="accent1">
                  <a:tint val="20000"/>
                </a:scheme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D5BBC35B-A44B-4119-B8DA-DE9E3DFADA20}" type="slidenum">
              <a:rPr kumimoji="0" lang="en-US" smtClean="0"/>
              <a:pPr eaLnBrk="1" latinLnBrk="0" hangingPunct="1"/>
              <a:t>‹#›</a:t>
            </a:fld>
            <a:endParaRPr kumimoji="0" lang="en-US" dirty="0">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eaLnBrk="1" latinLnBrk="0" hangingPunct="1"/>
            <a:fld id="{96F4878B-8677-4B94-8B7B-460F6AAC57CF}" type="datetime1">
              <a:rPr lang="en-US" smtClean="0"/>
              <a:t>5/2/2016</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D5BBC35B-A44B-4119-B8DA-DE9E3DFADA20}" type="slidenum">
              <a:rPr kumimoji="0" lang="en-US" smtClean="0"/>
              <a:pPr eaLnBrk="1" latinLnBrk="0" hangingPunct="1"/>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eaLnBrk="1" latinLnBrk="0" hangingPunct="1"/>
            <a:fld id="{568E5EDE-B5C9-4F03-9646-3127A221F6FE}" type="datetime1">
              <a:rPr lang="en-US" smtClean="0"/>
              <a:t>5/2/2016</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D5BBC35B-A44B-4119-B8DA-DE9E3DFADA20}" type="slidenum">
              <a:rPr kumimoji="0" lang="en-US" smtClean="0"/>
              <a:pPr eaLnBrk="1" latinLnBrk="0" hangingPunct="1"/>
              <a:t>‹#›</a:t>
            </a:fld>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eaLnBrk="1" latinLnBrk="0" hangingPunct="1"/>
            <a:fld id="{9BC0FB78-C44B-41BB-B4CD-1C5DE870AB77}" type="datetime1">
              <a:rPr lang="en-US" smtClean="0"/>
              <a:t>5/2/2016</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D5BBC35B-A44B-4119-B8DA-DE9E3DFADA20}" type="slidenum">
              <a:rPr kumimoji="0" lang="en-US" smtClean="0"/>
              <a:pPr eaLnBrk="1" latinLnBrk="0" hangingPunct="1"/>
              <a:t>‹#›</a:t>
            </a:fld>
            <a:endParaRPr kumimoji="0"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pPr eaLnBrk="1" latinLnBrk="0" hangingPunct="1"/>
            <a:fld id="{D7DBC1D2-8CB2-4A30-8A09-8C2F0B528238}" type="datetime1">
              <a:rPr lang="en-US" smtClean="0"/>
              <a:t>5/2/2016</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D5BBC35B-A44B-4119-B8DA-DE9E3DFADA20}" type="slidenum">
              <a:rPr kumimoji="0" lang="en-US" smtClean="0"/>
              <a:pPr eaLnBrk="1" latinLnBrk="0" hangingPunct="1"/>
              <a:t>‹#›</a:t>
            </a:fld>
            <a:endParaRPr kumimoji="0"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eaLnBrk="1" latinLnBrk="0" hangingPunct="1"/>
            <a:fld id="{F4FE5D21-882F-403D-B3A2-4A982EB4349D}" type="datetime1">
              <a:rPr lang="en-US" smtClean="0"/>
              <a:t>5/2/2016</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fld id="{D5BBC35B-A44B-4119-B8DA-DE9E3DFADA20}" type="slidenum">
              <a:rPr kumimoji="0" lang="en-US" smtClean="0"/>
              <a:pPr eaLnBrk="1" latinLnBrk="0" hangingPunct="1"/>
              <a:t>‹#›</a:t>
            </a:fld>
            <a:endParaRPr kumimoji="0"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eaLnBrk="1" latinLnBrk="0" hangingPunct="1"/>
            <a:fld id="{E542AA14-2D49-4CB4-B95A-18947C5CA576}" type="datetime1">
              <a:rPr lang="en-US" smtClean="0"/>
              <a:t>5/2/2016</a:t>
            </a:fld>
            <a:endParaRPr lang="en-US"/>
          </a:p>
        </p:txBody>
      </p:sp>
      <p:sp>
        <p:nvSpPr>
          <p:cNvPr id="8" name="Footer Placeholder 7"/>
          <p:cNvSpPr>
            <a:spLocks noGrp="1"/>
          </p:cNvSpPr>
          <p:nvPr>
            <p:ph type="ftr" sz="quarter" idx="11"/>
          </p:nvPr>
        </p:nvSpPr>
        <p:spPr/>
        <p:txBody>
          <a:bodyPr/>
          <a:lstStyle>
            <a:extLst/>
          </a:lstStyle>
          <a:p>
            <a:endParaRPr kumimoji="0" lang="en-US"/>
          </a:p>
        </p:txBody>
      </p:sp>
      <p:sp>
        <p:nvSpPr>
          <p:cNvPr id="9" name="Slide Number Placeholder 8"/>
          <p:cNvSpPr>
            <a:spLocks noGrp="1"/>
          </p:cNvSpPr>
          <p:nvPr>
            <p:ph type="sldNum" sz="quarter" idx="12"/>
          </p:nvPr>
        </p:nvSpPr>
        <p:spPr/>
        <p:txBody>
          <a:bodyPr/>
          <a:lstStyle>
            <a:extLst/>
          </a:lstStyle>
          <a:p>
            <a:fld id="{D5BBC35B-A44B-4119-B8DA-DE9E3DFADA20}" type="slidenum">
              <a:rPr kumimoji="0" lang="en-US" smtClean="0"/>
              <a:pPr eaLnBrk="1" latinLnBrk="0" hangingPunct="1"/>
              <a:t>‹#›</a:t>
            </a:fld>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pPr eaLnBrk="1" latinLnBrk="0" hangingPunct="1"/>
            <a:fld id="{83F195A9-D897-45B4-9A8B-455C60E102B8}" type="datetime1">
              <a:rPr lang="en-US" smtClean="0"/>
              <a:t>5/2/2016</a:t>
            </a:fld>
            <a:endParaRPr lang="en-US"/>
          </a:p>
        </p:txBody>
      </p:sp>
      <p:sp>
        <p:nvSpPr>
          <p:cNvPr id="4" name="Footer Placeholder 3"/>
          <p:cNvSpPr>
            <a:spLocks noGrp="1"/>
          </p:cNvSpPr>
          <p:nvPr>
            <p:ph type="ftr" sz="quarter" idx="11"/>
          </p:nvPr>
        </p:nvSpPr>
        <p:spPr/>
        <p:txBody>
          <a:bodyPr/>
          <a:lstStyle>
            <a:extLst/>
          </a:lstStyle>
          <a:p>
            <a:endParaRPr kumimoji="0" lang="en-US"/>
          </a:p>
        </p:txBody>
      </p:sp>
      <p:sp>
        <p:nvSpPr>
          <p:cNvPr id="5" name="Slide Number Placeholder 4"/>
          <p:cNvSpPr>
            <a:spLocks noGrp="1"/>
          </p:cNvSpPr>
          <p:nvPr>
            <p:ph type="sldNum" sz="quarter" idx="12"/>
          </p:nvPr>
        </p:nvSpPr>
        <p:spPr/>
        <p:txBody>
          <a:bodyPr/>
          <a:lstStyle>
            <a:extLst/>
          </a:lstStyle>
          <a:p>
            <a:fld id="{D5BBC35B-A44B-4119-B8DA-DE9E3DFADA20}" type="slidenum">
              <a:rPr kumimoji="0" lang="en-US" smtClean="0"/>
              <a:pPr eaLnBrk="1" latinLnBrk="0" hangingPunct="1"/>
              <a:t>‹#›</a:t>
            </a:fld>
            <a:endParaRPr kumimoji="0"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pPr eaLnBrk="1" latinLnBrk="0" hangingPunct="1"/>
            <a:fld id="{5BC09CE2-E3D2-4705-BEBE-30ED909C5E61}" type="datetime1">
              <a:rPr lang="en-US" smtClean="0"/>
              <a:t>5/2/2016</a:t>
            </a:fld>
            <a:endParaRPr lang="en-US"/>
          </a:p>
        </p:txBody>
      </p:sp>
      <p:sp>
        <p:nvSpPr>
          <p:cNvPr id="3" name="Footer Placeholder 2"/>
          <p:cNvSpPr>
            <a:spLocks noGrp="1"/>
          </p:cNvSpPr>
          <p:nvPr>
            <p:ph type="ftr" sz="quarter" idx="11"/>
          </p:nvPr>
        </p:nvSpPr>
        <p:spPr/>
        <p:txBody>
          <a:bodyPr/>
          <a:lstStyle>
            <a:extLst/>
          </a:lstStyle>
          <a:p>
            <a:endParaRPr kumimoji="0" lang="en-US"/>
          </a:p>
        </p:txBody>
      </p:sp>
      <p:sp>
        <p:nvSpPr>
          <p:cNvPr id="4" name="Slide Number Placeholder 3"/>
          <p:cNvSpPr>
            <a:spLocks noGrp="1"/>
          </p:cNvSpPr>
          <p:nvPr>
            <p:ph type="sldNum" sz="quarter" idx="12"/>
          </p:nvPr>
        </p:nvSpPr>
        <p:spPr/>
        <p:txBody>
          <a:bodyPr/>
          <a:lstStyle>
            <a:extLst/>
          </a:lstStyle>
          <a:p>
            <a:fld id="{D5BBC35B-A44B-4119-B8DA-DE9E3DFADA20}" type="slidenum">
              <a:rPr kumimoji="0" lang="en-US" smtClean="0"/>
              <a:pPr eaLnBrk="1" latinLnBrk="0" hangingPunct="1"/>
              <a:t>‹#›</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pPr eaLnBrk="1" latinLnBrk="0" hangingPunct="1"/>
            <a:fld id="{2FA883E9-B46E-4ED4-A765-835D64A4E8E7}" type="datetime1">
              <a:rPr lang="en-US" smtClean="0"/>
              <a:t>5/2/2016</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fld id="{D5BBC35B-A44B-4119-B8DA-DE9E3DFADA20}" type="slidenum">
              <a:rPr kumimoji="0" lang="en-US" smtClean="0"/>
              <a:pPr eaLnBrk="1" latinLnBrk="0" hangingPunct="1"/>
              <a:t>‹#›</a:t>
            </a:fld>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pPr eaLnBrk="1" latinLnBrk="0" hangingPunct="1"/>
            <a:fld id="{68088CB7-86E4-468B-8EF0-3F3E001055C5}" type="datetime1">
              <a:rPr lang="en-US" smtClean="0"/>
              <a:t>5/2/2016</a:t>
            </a:fld>
            <a:endParaRPr lang="en-US">
              <a:solidFill>
                <a:schemeClr val="tx1"/>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kumimoji="0" lang="en-US">
              <a:solidFill>
                <a:schemeClr val="tx1"/>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D5BBC35B-A44B-4119-B8DA-DE9E3DFADA20}" type="slidenum">
              <a:rPr kumimoji="0" lang="en-US" smtClean="0"/>
              <a:pPr eaLnBrk="1" latinLnBrk="0" hangingPunct="1"/>
              <a:t>‹#›</a:t>
            </a:fld>
            <a:endParaRPr kumimoji="0" lang="en-US">
              <a:solidFill>
                <a:schemeClr val="tx1"/>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eaLnBrk="1" latinLnBrk="0" hangingPunct="1"/>
            <a:fld id="{3F8E9EA4-63D7-481B-8C62-AC452E81AE12}" type="datetime1">
              <a:rPr lang="en-US" smtClean="0"/>
              <a:t>5/2/2016</a:t>
            </a:fld>
            <a:endParaRPr lang="en-US" sz="1000" dirty="0">
              <a:solidFill>
                <a:schemeClr val="tx1"/>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algn="r" eaLnBrk="1" latinLnBrk="0" hangingPunct="1"/>
            <a:endParaRPr kumimoji="0" lang="en-US" sz="1000" dirty="0">
              <a:solidFill>
                <a:schemeClr val="tx1"/>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D5BBC35B-A44B-4119-B8DA-DE9E3DFADA20}" type="slidenum">
              <a:rPr kumimoji="0" lang="en-US" smtClean="0"/>
              <a:pPr eaLnBrk="1" latinLnBrk="0" hangingPunct="1"/>
              <a:t>‹#›</a:t>
            </a:fld>
            <a:endParaRPr kumimoji="0" lang="en-US" sz="1000" b="0">
              <a:solidFill>
                <a:schemeClr val="tx1"/>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r" rtl="1"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r" rtl="1"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r" rtl="1"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r" rtl="1"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r" rtl="1"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2601"/>
            <a:ext cx="8278688" cy="1829761"/>
          </a:xfrm>
        </p:spPr>
        <p:txBody>
          <a:bodyPr>
            <a:normAutofit/>
          </a:bodyPr>
          <a:lstStyle/>
          <a:p>
            <a:pPr algn="ctr"/>
            <a:r>
              <a:rPr lang="fa-IR" dirty="0" smtClean="0">
                <a:latin typeface="Arabic Typesetting" pitchFamily="66" charset="-78"/>
                <a:cs typeface="Arabic Typesetting" pitchFamily="66" charset="-78"/>
              </a:rPr>
              <a:t>گمانه زنی به منظور شناسایی معبد لائودیسه نهاوند</a:t>
            </a:r>
            <a:endParaRPr lang="fa-IR" dirty="0">
              <a:latin typeface="Arabic Typesetting" pitchFamily="66" charset="-78"/>
              <a:cs typeface="Arabic Typesetting" pitchFamily="66" charset="-78"/>
            </a:endParaRPr>
          </a:p>
        </p:txBody>
      </p:sp>
      <p:sp>
        <p:nvSpPr>
          <p:cNvPr id="4" name="Subtitle 3"/>
          <p:cNvSpPr>
            <a:spLocks noGrp="1"/>
          </p:cNvSpPr>
          <p:nvPr>
            <p:ph type="subTitle" idx="1"/>
          </p:nvPr>
        </p:nvSpPr>
        <p:spPr>
          <a:xfrm>
            <a:off x="323528" y="5661248"/>
            <a:ext cx="2376264" cy="897513"/>
          </a:xfrm>
        </p:spPr>
        <p:txBody>
          <a:bodyPr>
            <a:normAutofit/>
          </a:bodyPr>
          <a:lstStyle/>
          <a:p>
            <a:r>
              <a:rPr lang="fa-IR" sz="4000" dirty="0" smtClean="0">
                <a:latin typeface="Andalus" pitchFamily="18" charset="-78"/>
                <a:cs typeface="Andalus" pitchFamily="18" charset="-78"/>
              </a:rPr>
              <a:t>مهدی رهبر</a:t>
            </a:r>
            <a:endParaRPr lang="fa-IR" sz="4000" dirty="0">
              <a:latin typeface="Andalus" pitchFamily="18" charset="-78"/>
              <a:cs typeface="Andalus" pitchFamily="18" charset="-78"/>
            </a:endParaRPr>
          </a:p>
        </p:txBody>
      </p:sp>
      <p:sp>
        <p:nvSpPr>
          <p:cNvPr id="3" name="Footer Placeholder 2"/>
          <p:cNvSpPr>
            <a:spLocks noGrp="1"/>
          </p:cNvSpPr>
          <p:nvPr>
            <p:ph type="ftr" sz="quarter" idx="11"/>
          </p:nvPr>
        </p:nvSpPr>
        <p:spPr/>
        <p:txBody>
          <a:bodyPr/>
          <a:lstStyle/>
          <a:p>
            <a:endParaRPr lang="en-US">
              <a:solidFill>
                <a:srgbClr val="75A3D1">
                  <a:tint val="20000"/>
                </a:srgbClr>
              </a:solidFill>
            </a:endParaRPr>
          </a:p>
        </p:txBody>
      </p:sp>
      <p:sp>
        <p:nvSpPr>
          <p:cNvPr id="5" name="Slide Number Placeholder 4"/>
          <p:cNvSpPr>
            <a:spLocks noGrp="1"/>
          </p:cNvSpPr>
          <p:nvPr>
            <p:ph type="sldNum" sz="quarter" idx="12"/>
          </p:nvPr>
        </p:nvSpPr>
        <p:spPr/>
        <p:txBody>
          <a:bodyPr/>
          <a:lstStyle/>
          <a:p>
            <a:fld id="{D5BBC35B-A44B-4119-B8DA-DE9E3DFADA20}" type="slidenum">
              <a:rPr lang="en-US" smtClean="0"/>
              <a:pPr/>
              <a:t>1</a:t>
            </a:fld>
            <a:endParaRPr lang="en-US" dirty="0"/>
          </a:p>
        </p:txBody>
      </p:sp>
    </p:spTree>
    <p:extLst>
      <p:ext uri="{BB962C8B-B14F-4D97-AF65-F5344CB8AC3E}">
        <p14:creationId xmlns:p14="http://schemas.microsoft.com/office/powerpoint/2010/main" val="732140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5661248"/>
            <a:ext cx="8229600" cy="1143000"/>
          </a:xfrm>
        </p:spPr>
        <p:txBody>
          <a:bodyPr>
            <a:normAutofit/>
          </a:bodyPr>
          <a:lstStyle/>
          <a:p>
            <a:pPr algn="ctr"/>
            <a:r>
              <a:rPr lang="fa-IR" sz="3200" b="0" dirty="0" smtClean="0"/>
              <a:t>سر ستون ایونی دوره هلنیستیک یونان</a:t>
            </a:r>
            <a:endParaRPr lang="fa-IR" sz="3200" b="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912" y="-27384"/>
            <a:ext cx="7269480" cy="5797296"/>
          </a:xfrm>
          <a:prstGeom prst="rect">
            <a:avLst/>
          </a:prstGeom>
        </p:spPr>
      </p:pic>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10</a:t>
            </a:fld>
            <a:endParaRPr kumimoji="0" lang="en-US"/>
          </a:p>
        </p:txBody>
      </p:sp>
    </p:spTree>
    <p:extLst>
      <p:ext uri="{BB962C8B-B14F-4D97-AF65-F5344CB8AC3E}">
        <p14:creationId xmlns:p14="http://schemas.microsoft.com/office/powerpoint/2010/main" val="1792964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301208"/>
            <a:ext cx="8229600" cy="1143000"/>
          </a:xfrm>
        </p:spPr>
        <p:txBody>
          <a:bodyPr>
            <a:normAutofit/>
          </a:bodyPr>
          <a:lstStyle/>
          <a:p>
            <a:pPr algn="r"/>
            <a:r>
              <a:rPr lang="fa-IR" sz="2800" b="0" dirty="0" smtClean="0"/>
              <a:t>ستون های معبد سارد در دوره هلنیستیک در مقایسه با ستون های نهاوند</a:t>
            </a:r>
            <a:endParaRPr lang="fa-IR" sz="2800" b="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696" y="260648"/>
            <a:ext cx="5770596" cy="5010602"/>
          </a:xfrm>
          <a:prstGeom prst="rect">
            <a:avLst/>
          </a:prstGeom>
        </p:spPr>
      </p:pic>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11</a:t>
            </a:fld>
            <a:endParaRPr kumimoji="0" lang="en-US"/>
          </a:p>
        </p:txBody>
      </p:sp>
    </p:spTree>
    <p:extLst>
      <p:ext uri="{BB962C8B-B14F-4D97-AF65-F5344CB8AC3E}">
        <p14:creationId xmlns:p14="http://schemas.microsoft.com/office/powerpoint/2010/main" val="1509560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7" y="2060848"/>
            <a:ext cx="4926565" cy="1584176"/>
          </a:xfrm>
        </p:spPr>
        <p:txBody>
          <a:bodyPr>
            <a:normAutofit/>
          </a:bodyPr>
          <a:lstStyle/>
          <a:p>
            <a:pPr algn="ctr"/>
            <a:r>
              <a:rPr lang="fa-IR" sz="2800" b="0" dirty="0" smtClean="0"/>
              <a:t>ستون های بنای اربابی خورهه</a:t>
            </a:r>
            <a:br>
              <a:rPr lang="fa-IR" sz="2800" b="0" dirty="0" smtClean="0"/>
            </a:br>
            <a:r>
              <a:rPr lang="fa-IR" sz="2800" b="0" dirty="0" smtClean="0"/>
              <a:t> نه یونانی نه هخامنشی</a:t>
            </a:r>
            <a:endParaRPr lang="fa-IR" sz="2800" b="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0093" y="620688"/>
            <a:ext cx="3561876" cy="5489663"/>
          </a:xfrm>
          <a:prstGeom prst="rect">
            <a:avLst/>
          </a:prstGeom>
        </p:spPr>
      </p:pic>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12</a:t>
            </a:fld>
            <a:endParaRPr kumimoji="0" lang="en-US"/>
          </a:p>
        </p:txBody>
      </p:sp>
    </p:spTree>
    <p:extLst>
      <p:ext uri="{BB962C8B-B14F-4D97-AF65-F5344CB8AC3E}">
        <p14:creationId xmlns:p14="http://schemas.microsoft.com/office/powerpoint/2010/main" val="9867530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090" y="5157192"/>
            <a:ext cx="4330824" cy="1498178"/>
          </a:xfrm>
        </p:spPr>
        <p:txBody>
          <a:bodyPr>
            <a:noAutofit/>
          </a:bodyPr>
          <a:lstStyle/>
          <a:p>
            <a:pPr algn="ctr"/>
            <a:r>
              <a:rPr lang="fa-IR" sz="2800" b="0" dirty="0" smtClean="0"/>
              <a:t>پایه ستون و سر ستون های معبد نیکه در آکروپل آتن در مقایسه با پایه ستون های نهاوند </a:t>
            </a:r>
            <a:endParaRPr lang="fa-IR" sz="2800" b="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7090" y="22223"/>
            <a:ext cx="4563422" cy="4869160"/>
          </a:xfrm>
          <a:prstGeom prst="rect">
            <a:avLst/>
          </a:prstGeom>
          <a:ln>
            <a:noFill/>
          </a:ln>
          <a:effectLst>
            <a:softEdge rad="112500"/>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83" y="1915413"/>
            <a:ext cx="3601413" cy="5041979"/>
          </a:xfrm>
          <a:prstGeom prst="rect">
            <a:avLst/>
          </a:prstGeom>
          <a:ln>
            <a:noFill/>
          </a:ln>
          <a:effectLst>
            <a:softEdge rad="112500"/>
          </a:effec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83" y="561524"/>
            <a:ext cx="3149661" cy="1226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13</a:t>
            </a:fld>
            <a:endParaRPr kumimoji="0" lang="en-US"/>
          </a:p>
        </p:txBody>
      </p:sp>
    </p:spTree>
    <p:extLst>
      <p:ext uri="{BB962C8B-B14F-4D97-AF65-F5344CB8AC3E}">
        <p14:creationId xmlns:p14="http://schemas.microsoft.com/office/powerpoint/2010/main" val="1526360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fa-IR" sz="2800" b="0" dirty="0" smtClean="0"/>
              <a:t>پایه ستون ایونیک که در منزلی در نهاوند به عنوان هاون استفاده میشد</a:t>
            </a:r>
            <a:endParaRPr lang="fa-IR" sz="2800" b="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9989" y="1556792"/>
            <a:ext cx="7162850" cy="4896544"/>
          </a:xfrm>
          <a:prstGeom prst="rect">
            <a:avLst/>
          </a:prstGeom>
        </p:spPr>
      </p:pic>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14</a:t>
            </a:fld>
            <a:endParaRPr kumimoji="0" lang="en-US"/>
          </a:p>
        </p:txBody>
      </p:sp>
    </p:spTree>
    <p:extLst>
      <p:ext uri="{BB962C8B-B14F-4D97-AF65-F5344CB8AC3E}">
        <p14:creationId xmlns:p14="http://schemas.microsoft.com/office/powerpoint/2010/main" val="1888981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1" y="4883150"/>
            <a:ext cx="7524329" cy="1786210"/>
          </a:xfrm>
        </p:spPr>
        <p:txBody>
          <a:bodyPr>
            <a:normAutofit/>
          </a:bodyPr>
          <a:lstStyle/>
          <a:p>
            <a:pPr algn="ctr"/>
            <a:r>
              <a:rPr lang="fa-IR" sz="2800" b="0" dirty="0" smtClean="0"/>
              <a:t>پایه ستونی از دوره سلوکی نهاوند واقع در یکی از منازل پاقلعه</a:t>
            </a:r>
            <a:endParaRPr lang="fa-IR" sz="2800" b="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548680"/>
            <a:ext cx="3870340" cy="2952328"/>
          </a:xfrm>
          <a:prstGeom prst="rect">
            <a:avLst/>
          </a:prstGeom>
          <a:ln>
            <a:noFill/>
          </a:ln>
          <a:effectLst>
            <a:softEdge rad="112500"/>
          </a:effec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628800"/>
            <a:ext cx="4485375" cy="33742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15</a:t>
            </a:fld>
            <a:endParaRPr kumimoji="0" lang="en-US"/>
          </a:p>
        </p:txBody>
      </p:sp>
    </p:spTree>
    <p:extLst>
      <p:ext uri="{BB962C8B-B14F-4D97-AF65-F5344CB8AC3E}">
        <p14:creationId xmlns:p14="http://schemas.microsoft.com/office/powerpoint/2010/main" val="729380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560" y="0"/>
            <a:ext cx="8188879" cy="6858000"/>
          </a:xfrm>
          <a:prstGeom prst="rect">
            <a:avLst/>
          </a:prstGeom>
        </p:spPr>
      </p:pic>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16</a:t>
            </a:fld>
            <a:endParaRPr kumimoji="0" lang="en-US"/>
          </a:p>
        </p:txBody>
      </p:sp>
    </p:spTree>
    <p:extLst>
      <p:ext uri="{BB962C8B-B14F-4D97-AF65-F5344CB8AC3E}">
        <p14:creationId xmlns:p14="http://schemas.microsoft.com/office/powerpoint/2010/main" val="3928858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6701"/>
            <a:ext cx="9144000" cy="5504597"/>
          </a:xfrm>
          <a:prstGeom prst="rect">
            <a:avLst/>
          </a:prstGeom>
        </p:spPr>
      </p:pic>
      <p:sp>
        <p:nvSpPr>
          <p:cNvPr id="3" name="Footer Placeholder 2"/>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17</a:t>
            </a:fld>
            <a:endParaRPr kumimoji="0" lang="en-US"/>
          </a:p>
        </p:txBody>
      </p:sp>
    </p:spTree>
    <p:extLst>
      <p:ext uri="{BB962C8B-B14F-4D97-AF65-F5344CB8AC3E}">
        <p14:creationId xmlns:p14="http://schemas.microsoft.com/office/powerpoint/2010/main" val="3627537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3" descr="L:\maghaleh 2\Iranica Antiqua, Nahavand  Article\Pl 14.jpg"/>
          <p:cNvPicPr>
            <a:picLocks noChangeAspect="1" noChangeArrowheads="1"/>
          </p:cNvPicPr>
          <p:nvPr/>
        </p:nvPicPr>
        <p:blipFill>
          <a:blip r:embed="rId2" cstate="print"/>
          <a:srcRect t="46472"/>
          <a:stretch>
            <a:fillRect/>
          </a:stretch>
        </p:blipFill>
        <p:spPr bwMode="auto">
          <a:xfrm>
            <a:off x="1370112" y="869307"/>
            <a:ext cx="6403776" cy="5142777"/>
          </a:xfrm>
          <a:prstGeom prst="rect">
            <a:avLst/>
          </a:prstGeom>
          <a:noFill/>
        </p:spPr>
      </p:pic>
      <p:sp>
        <p:nvSpPr>
          <p:cNvPr id="4" name="Rectangle 3"/>
          <p:cNvSpPr/>
          <p:nvPr/>
        </p:nvSpPr>
        <p:spPr>
          <a:xfrm>
            <a:off x="2699792" y="5791387"/>
            <a:ext cx="4572000" cy="830997"/>
          </a:xfrm>
          <a:prstGeom prst="rect">
            <a:avLst/>
          </a:prstGeom>
        </p:spPr>
        <p:txBody>
          <a:bodyPr>
            <a:spAutoFit/>
          </a:bodyPr>
          <a:lstStyle/>
          <a:p>
            <a:pPr algn="r"/>
            <a:r>
              <a:rPr lang="fa-IR" sz="2400" dirty="0"/>
              <a:t>پایه ستون ایونیک که در منزلی در نهاوند به عنوان هاون استفاده می شد</a:t>
            </a:r>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18</a:t>
            </a:fld>
            <a:endParaRPr kumimoji="0" lang="en-US"/>
          </a:p>
        </p:txBody>
      </p:sp>
    </p:spTree>
    <p:extLst>
      <p:ext uri="{BB962C8B-B14F-4D97-AF65-F5344CB8AC3E}">
        <p14:creationId xmlns:p14="http://schemas.microsoft.com/office/powerpoint/2010/main" val="3655612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L:\maghaleh 2\Iranica Antiqua, Nahavand  Article\Pl 12.jpg"/>
          <p:cNvPicPr>
            <a:picLocks noChangeAspect="1" noChangeArrowheads="1"/>
          </p:cNvPicPr>
          <p:nvPr/>
        </p:nvPicPr>
        <p:blipFill>
          <a:blip r:embed="rId2" cstate="print"/>
          <a:srcRect/>
          <a:stretch>
            <a:fillRect/>
          </a:stretch>
        </p:blipFill>
        <p:spPr bwMode="auto">
          <a:xfrm>
            <a:off x="4394997" y="274638"/>
            <a:ext cx="4318581" cy="6479177"/>
          </a:xfrm>
          <a:prstGeom prst="rect">
            <a:avLst/>
          </a:prstGeom>
          <a:noFill/>
        </p:spPr>
      </p:pic>
      <p:pic>
        <p:nvPicPr>
          <p:cNvPr id="4" name="Picture 3"/>
          <p:cNvPicPr>
            <a:picLocks noChangeAspect="1"/>
          </p:cNvPicPr>
          <p:nvPr/>
        </p:nvPicPr>
        <p:blipFill>
          <a:blip r:embed="rId3"/>
          <a:stretch>
            <a:fillRect/>
          </a:stretch>
        </p:blipFill>
        <p:spPr>
          <a:xfrm>
            <a:off x="216483" y="264402"/>
            <a:ext cx="4151736" cy="3999323"/>
          </a:xfrm>
          <a:prstGeom prst="rect">
            <a:avLst/>
          </a:prstGeom>
        </p:spPr>
      </p:pic>
      <p:sp>
        <p:nvSpPr>
          <p:cNvPr id="5" name="Rectangle 4"/>
          <p:cNvSpPr/>
          <p:nvPr/>
        </p:nvSpPr>
        <p:spPr>
          <a:xfrm>
            <a:off x="425224" y="4437112"/>
            <a:ext cx="3472425" cy="461665"/>
          </a:xfrm>
          <a:prstGeom prst="rect">
            <a:avLst/>
          </a:prstGeom>
        </p:spPr>
        <p:txBody>
          <a:bodyPr wrap="none">
            <a:spAutoFit/>
          </a:bodyPr>
          <a:lstStyle/>
          <a:p>
            <a:r>
              <a:rPr lang="fa-IR" sz="2400" dirty="0"/>
              <a:t>ساقه ستون کشف شده در گمانه 6</a:t>
            </a:r>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19</a:t>
            </a:fld>
            <a:endParaRPr kumimoji="0" lang="en-US"/>
          </a:p>
        </p:txBody>
      </p:sp>
    </p:spTree>
    <p:extLst>
      <p:ext uri="{BB962C8B-B14F-4D97-AF65-F5344CB8AC3E}">
        <p14:creationId xmlns:p14="http://schemas.microsoft.com/office/powerpoint/2010/main" val="2632042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13537"/>
            <a:ext cx="4785928" cy="5863735"/>
          </a:xfrm>
          <a:prstGeom prst="rect">
            <a:avLst/>
          </a:prstGeom>
          <a:ln>
            <a:noFill/>
          </a:ln>
          <a:effectLst>
            <a:softEdge rad="112500"/>
          </a:effec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5877272"/>
            <a:ext cx="6907213" cy="9169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D5BBC35B-A44B-4119-B8DA-DE9E3DFADA20}" type="slidenum">
              <a:rPr lang="en-US" smtClean="0">
                <a:solidFill>
                  <a:srgbClr val="000000"/>
                </a:solidFill>
              </a:rPr>
              <a:pPr/>
              <a:t>2</a:t>
            </a:fld>
            <a:endParaRPr lang="en-US">
              <a:solidFill>
                <a:srgbClr val="000000"/>
              </a:solidFill>
            </a:endParaRPr>
          </a:p>
        </p:txBody>
      </p:sp>
    </p:spTree>
    <p:extLst>
      <p:ext uri="{BB962C8B-B14F-4D97-AF65-F5344CB8AC3E}">
        <p14:creationId xmlns:p14="http://schemas.microsoft.com/office/powerpoint/2010/main" val="799647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1994" y="274638"/>
            <a:ext cx="3244805" cy="3082354"/>
          </a:xfrm>
        </p:spPr>
        <p:txBody>
          <a:bodyPr>
            <a:normAutofit/>
          </a:bodyPr>
          <a:lstStyle/>
          <a:p>
            <a:pPr algn="ctr"/>
            <a:r>
              <a:rPr lang="fa-IR" sz="2800" b="0" dirty="0" smtClean="0"/>
              <a:t>امامزاده دو خواهران و موقعیت قلعه یزدگرد</a:t>
            </a:r>
            <a:endParaRPr lang="fa-IR" sz="2800" b="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44624"/>
            <a:ext cx="5262483" cy="3528392"/>
          </a:xfrm>
          <a:prstGeom prst="rect">
            <a:avLst/>
          </a:prstGeom>
          <a:ln>
            <a:noFill/>
          </a:ln>
          <a:effectLst>
            <a:softEdge rad="112500"/>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2596" y="2818307"/>
            <a:ext cx="5071404" cy="3491013"/>
          </a:xfrm>
          <a:prstGeom prst="rect">
            <a:avLst/>
          </a:prstGeom>
          <a:ln>
            <a:noFill/>
          </a:ln>
          <a:effectLst>
            <a:softEdge rad="112500"/>
          </a:effectLst>
        </p:spPr>
      </p:pic>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20</a:t>
            </a:fld>
            <a:endParaRPr kumimoji="0" lang="en-US"/>
          </a:p>
        </p:txBody>
      </p:sp>
    </p:spTree>
    <p:extLst>
      <p:ext uri="{BB962C8B-B14F-4D97-AF65-F5344CB8AC3E}">
        <p14:creationId xmlns:p14="http://schemas.microsoft.com/office/powerpoint/2010/main" val="186330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641" y="274638"/>
            <a:ext cx="8970359" cy="1143000"/>
          </a:xfrm>
        </p:spPr>
        <p:txBody>
          <a:bodyPr>
            <a:normAutofit/>
          </a:bodyPr>
          <a:lstStyle/>
          <a:p>
            <a:pPr algn="ctr"/>
            <a:r>
              <a:rPr lang="fa-IR" sz="2800" b="0" dirty="0" smtClean="0"/>
              <a:t>عکس هوایی محوطه دو خواهران و گمانه های ایجاد شده</a:t>
            </a:r>
            <a:endParaRPr lang="fa-IR" sz="2800" b="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1628800"/>
            <a:ext cx="5982535" cy="4686954"/>
          </a:xfrm>
          <a:prstGeom prst="rect">
            <a:avLst/>
          </a:prstGeom>
        </p:spPr>
      </p:pic>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21</a:t>
            </a:fld>
            <a:endParaRPr kumimoji="0" lang="en-US"/>
          </a:p>
        </p:txBody>
      </p:sp>
    </p:spTree>
    <p:extLst>
      <p:ext uri="{BB962C8B-B14F-4D97-AF65-F5344CB8AC3E}">
        <p14:creationId xmlns:p14="http://schemas.microsoft.com/office/powerpoint/2010/main" val="1682580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14" y="0"/>
            <a:ext cx="4499992" cy="1580112"/>
          </a:xfrm>
        </p:spPr>
        <p:txBody>
          <a:bodyPr>
            <a:noAutofit/>
          </a:bodyPr>
          <a:lstStyle/>
          <a:p>
            <a:pPr algn="ctr"/>
            <a:r>
              <a:rPr lang="fa-IR" sz="2800" b="0" dirty="0" smtClean="0"/>
              <a:t>طرح پایه ستون دوره سلوکی ازترانشه </a:t>
            </a:r>
            <a:r>
              <a:rPr lang="en-US" sz="2800" b="0" dirty="0" smtClean="0"/>
              <a:t>G8</a:t>
            </a:r>
            <a:endParaRPr lang="fa-IR" sz="2800" b="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69" y="1220689"/>
            <a:ext cx="4087247" cy="5694783"/>
          </a:xfrm>
          <a:prstGeom prst="rect">
            <a:avLst/>
          </a:prstGeom>
          <a:ln>
            <a:noFill/>
          </a:ln>
          <a:effectLst>
            <a:softEdge rad="1125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76" y="3284431"/>
            <a:ext cx="4801270" cy="3600953"/>
          </a:xfrm>
          <a:prstGeom prst="rect">
            <a:avLst/>
          </a:prstGeom>
          <a:ln>
            <a:noFill/>
          </a:ln>
          <a:effectLst>
            <a:softEdge rad="11250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528" y="-27384"/>
            <a:ext cx="3072709" cy="2304532"/>
          </a:xfrm>
          <a:prstGeom prst="rect">
            <a:avLst/>
          </a:prstGeom>
          <a:ln>
            <a:noFill/>
          </a:ln>
          <a:effectLst>
            <a:softEdge rad="112500"/>
          </a:effec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1616" y="2060848"/>
            <a:ext cx="4903688" cy="1676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22</a:t>
            </a:fld>
            <a:endParaRPr kumimoji="0" lang="en-US"/>
          </a:p>
        </p:txBody>
      </p:sp>
    </p:spTree>
    <p:extLst>
      <p:ext uri="{BB962C8B-B14F-4D97-AF65-F5344CB8AC3E}">
        <p14:creationId xmlns:p14="http://schemas.microsoft.com/office/powerpoint/2010/main" val="453864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715000"/>
            <a:ext cx="8229600" cy="1143000"/>
          </a:xfrm>
        </p:spPr>
        <p:txBody>
          <a:bodyPr>
            <a:normAutofit/>
          </a:bodyPr>
          <a:lstStyle/>
          <a:p>
            <a:pPr algn="ctr"/>
            <a:r>
              <a:rPr lang="fa-IR" sz="2400" dirty="0" smtClean="0"/>
              <a:t>گمانه 7</a:t>
            </a:r>
            <a:endParaRPr lang="fa-IR"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2598" y="188640"/>
            <a:ext cx="7185826" cy="5387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23</a:t>
            </a:fld>
            <a:endParaRPr kumimoji="0" lang="en-US"/>
          </a:p>
        </p:txBody>
      </p:sp>
    </p:spTree>
    <p:extLst>
      <p:ext uri="{BB962C8B-B14F-4D97-AF65-F5344CB8AC3E}">
        <p14:creationId xmlns:p14="http://schemas.microsoft.com/office/powerpoint/2010/main" val="308694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5517232"/>
            <a:ext cx="8229600" cy="1143000"/>
          </a:xfrm>
        </p:spPr>
        <p:txBody>
          <a:bodyPr>
            <a:normAutofit/>
          </a:bodyPr>
          <a:lstStyle/>
          <a:p>
            <a:pPr algn="ctr"/>
            <a:r>
              <a:rPr lang="fa-IR" sz="2400" dirty="0" smtClean="0"/>
              <a:t>گمانه11</a:t>
            </a:r>
            <a:endParaRPr lang="fa-IR"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5217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24</a:t>
            </a:fld>
            <a:endParaRPr kumimoji="0" lang="en-US"/>
          </a:p>
        </p:txBody>
      </p:sp>
    </p:spTree>
    <p:extLst>
      <p:ext uri="{BB962C8B-B14F-4D97-AF65-F5344CB8AC3E}">
        <p14:creationId xmlns:p14="http://schemas.microsoft.com/office/powerpoint/2010/main" val="3093321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517232"/>
            <a:ext cx="8229600" cy="1143000"/>
          </a:xfrm>
        </p:spPr>
        <p:txBody>
          <a:bodyPr>
            <a:normAutofit/>
          </a:bodyPr>
          <a:lstStyle/>
          <a:p>
            <a:pPr algn="ctr"/>
            <a:r>
              <a:rPr lang="fa-IR" sz="2400" dirty="0" smtClean="0"/>
              <a:t>گمانه 11</a:t>
            </a:r>
            <a:endParaRPr lang="fa-IR" sz="2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452" y="332656"/>
            <a:ext cx="6980932" cy="522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25</a:t>
            </a:fld>
            <a:endParaRPr kumimoji="0" lang="en-US"/>
          </a:p>
        </p:txBody>
      </p:sp>
    </p:spTree>
    <p:extLst>
      <p:ext uri="{BB962C8B-B14F-4D97-AF65-F5344CB8AC3E}">
        <p14:creationId xmlns:p14="http://schemas.microsoft.com/office/powerpoint/2010/main" val="3208629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715000"/>
            <a:ext cx="8229600" cy="1143000"/>
          </a:xfrm>
        </p:spPr>
        <p:txBody>
          <a:bodyPr>
            <a:normAutofit/>
          </a:bodyPr>
          <a:lstStyle/>
          <a:p>
            <a:pPr algn="ctr"/>
            <a:r>
              <a:rPr lang="fa-IR" sz="2400" dirty="0" smtClean="0"/>
              <a:t>گمانه 7</a:t>
            </a:r>
            <a:endParaRPr lang="fa-IR"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2598" y="188640"/>
            <a:ext cx="7185826" cy="5387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26</a:t>
            </a:fld>
            <a:endParaRPr kumimoji="0" lang="en-US"/>
          </a:p>
        </p:txBody>
      </p:sp>
    </p:spTree>
    <p:extLst>
      <p:ext uri="{BB962C8B-B14F-4D97-AF65-F5344CB8AC3E}">
        <p14:creationId xmlns:p14="http://schemas.microsoft.com/office/powerpoint/2010/main" val="1963674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7680" y="4235078"/>
            <a:ext cx="4186808" cy="2506290"/>
          </a:xfrm>
        </p:spPr>
        <p:txBody>
          <a:bodyPr>
            <a:normAutofit/>
          </a:bodyPr>
          <a:lstStyle/>
          <a:p>
            <a:pPr algn="ctr"/>
            <a:r>
              <a:rPr lang="fa-IR" sz="2800" b="0" dirty="0" smtClean="0"/>
              <a:t>طرح پایه ستون کشف شده در گمانه 6</a:t>
            </a:r>
            <a:endParaRPr lang="fa-IR" sz="2800" b="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8786" y="0"/>
            <a:ext cx="5476451" cy="410445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8" y="2436613"/>
            <a:ext cx="3716252" cy="4421387"/>
          </a:xfrm>
          <a:prstGeom prst="rect">
            <a:avLst/>
          </a:prstGeom>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683051"/>
            <a:ext cx="2615686" cy="1727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rot="10800000">
            <a:off x="4010787" y="5445224"/>
            <a:ext cx="978408" cy="484632"/>
          </a:xfrm>
          <a:prstGeom prst="rightArrow">
            <a:avLst/>
          </a:prstGeom>
        </p:spPr>
        <p:style>
          <a:lnRef idx="1">
            <a:schemeClr val="accent3"/>
          </a:lnRef>
          <a:fillRef idx="3">
            <a:schemeClr val="accent3"/>
          </a:fillRef>
          <a:effectRef idx="2">
            <a:schemeClr val="accent3"/>
          </a:effectRef>
          <a:fontRef idx="minor">
            <a:schemeClr val="lt1"/>
          </a:fontRef>
        </p:style>
        <p:txBody>
          <a:bodyPr rtlCol="1" anchor="ctr"/>
          <a:lstStyle/>
          <a:p>
            <a:pPr algn="ctr"/>
            <a:endParaRPr lang="fa-IR"/>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27</a:t>
            </a:fld>
            <a:endParaRPr kumimoji="0" lang="en-US"/>
          </a:p>
        </p:txBody>
      </p:sp>
    </p:spTree>
    <p:extLst>
      <p:ext uri="{BB962C8B-B14F-4D97-AF65-F5344CB8AC3E}">
        <p14:creationId xmlns:p14="http://schemas.microsoft.com/office/powerpoint/2010/main" val="1458247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5517232"/>
            <a:ext cx="8229600" cy="1143000"/>
          </a:xfrm>
        </p:spPr>
        <p:txBody>
          <a:bodyPr>
            <a:normAutofit/>
          </a:bodyPr>
          <a:lstStyle/>
          <a:p>
            <a:pPr algn="ctr"/>
            <a:r>
              <a:rPr lang="fa-IR" sz="2400" dirty="0" smtClean="0"/>
              <a:t>گمانه11</a:t>
            </a:r>
            <a:endParaRPr lang="fa-IR"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5217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28</a:t>
            </a:fld>
            <a:endParaRPr kumimoji="0" lang="en-US"/>
          </a:p>
        </p:txBody>
      </p:sp>
    </p:spTree>
    <p:extLst>
      <p:ext uri="{BB962C8B-B14F-4D97-AF65-F5344CB8AC3E}">
        <p14:creationId xmlns:p14="http://schemas.microsoft.com/office/powerpoint/2010/main" val="4072078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517232"/>
            <a:ext cx="8229600" cy="1143000"/>
          </a:xfrm>
        </p:spPr>
        <p:txBody>
          <a:bodyPr>
            <a:normAutofit/>
          </a:bodyPr>
          <a:lstStyle/>
          <a:p>
            <a:pPr algn="ctr"/>
            <a:r>
              <a:rPr lang="fa-IR" sz="2400" dirty="0" smtClean="0"/>
              <a:t>گمانه 11</a:t>
            </a:r>
            <a:endParaRPr lang="fa-IR" sz="2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452" y="332656"/>
            <a:ext cx="6980932" cy="522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29</a:t>
            </a:fld>
            <a:endParaRPr kumimoji="0" lang="en-US"/>
          </a:p>
        </p:txBody>
      </p:sp>
    </p:spTree>
    <p:extLst>
      <p:ext uri="{BB962C8B-B14F-4D97-AF65-F5344CB8AC3E}">
        <p14:creationId xmlns:p14="http://schemas.microsoft.com/office/powerpoint/2010/main" val="931286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77390"/>
            <a:ext cx="4316342" cy="6480610"/>
          </a:xfrm>
          <a:prstGeom prst="rect">
            <a:avLst/>
          </a:prstGeom>
        </p:spPr>
      </p:pic>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304800"/>
            <a:ext cx="4580584" cy="3071192"/>
          </a:xfrm>
          <a:prstGeom prst="rect">
            <a:avLst/>
          </a:prstGeom>
          <a:ln>
            <a:noFill/>
          </a:ln>
          <a:effectLst>
            <a:softEdge rad="11250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4074" y="3581400"/>
            <a:ext cx="4759926" cy="3276600"/>
          </a:xfrm>
          <a:prstGeom prst="rect">
            <a:avLst/>
          </a:prstGeom>
          <a:ln>
            <a:noFill/>
          </a:ln>
          <a:effectLst>
            <a:softEdge rad="112500"/>
          </a:effectLst>
        </p:spPr>
      </p:pic>
      <p:sp>
        <p:nvSpPr>
          <p:cNvPr id="6" name="Rectangle 5"/>
          <p:cNvSpPr/>
          <p:nvPr/>
        </p:nvSpPr>
        <p:spPr>
          <a:xfrm>
            <a:off x="4572000" y="3288162"/>
            <a:ext cx="3826689" cy="400110"/>
          </a:xfrm>
          <a:prstGeom prst="rect">
            <a:avLst/>
          </a:prstGeom>
        </p:spPr>
        <p:txBody>
          <a:bodyPr wrap="none">
            <a:spAutoFit/>
          </a:bodyPr>
          <a:lstStyle/>
          <a:p>
            <a:r>
              <a:rPr lang="fa-IR" sz="2000" dirty="0"/>
              <a:t>امامزاده دو خواهران و موقعیت قلعه یزدگرد</a:t>
            </a:r>
            <a:endParaRPr lang="en-US" sz="2000" dirty="0"/>
          </a:p>
        </p:txBody>
      </p:sp>
      <p:sp>
        <p:nvSpPr>
          <p:cNvPr id="7" name="Footer Placeholder 6"/>
          <p:cNvSpPr>
            <a:spLocks noGrp="1"/>
          </p:cNvSpPr>
          <p:nvPr>
            <p:ph type="ftr" sz="quarter" idx="11"/>
          </p:nvPr>
        </p:nvSpPr>
        <p:spPr/>
        <p:txBody>
          <a:bodyPr/>
          <a:lstStyle/>
          <a:p>
            <a:endParaRPr kumimoji="0" lang="en-US"/>
          </a:p>
        </p:txBody>
      </p:sp>
      <p:sp>
        <p:nvSpPr>
          <p:cNvPr id="8" name="Slide Number Placeholder 7"/>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3</a:t>
            </a:fld>
            <a:endParaRPr kumimoji="0" lang="en-US"/>
          </a:p>
        </p:txBody>
      </p:sp>
    </p:spTree>
    <p:extLst>
      <p:ext uri="{BB962C8B-B14F-4D97-AF65-F5344CB8AC3E}">
        <p14:creationId xmlns:p14="http://schemas.microsoft.com/office/powerpoint/2010/main" val="3544809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5085184"/>
            <a:ext cx="8928992" cy="1143000"/>
          </a:xfrm>
        </p:spPr>
        <p:txBody>
          <a:bodyPr>
            <a:normAutofit/>
          </a:bodyPr>
          <a:lstStyle/>
          <a:p>
            <a:pPr algn="ctr"/>
            <a:r>
              <a:rPr lang="fa-IR" sz="3200" b="0" dirty="0" smtClean="0"/>
              <a:t>قلک کوچکی که حاوی 11 سکه نقره دوره اشکانی بود</a:t>
            </a:r>
            <a:endParaRPr lang="fa-IR" sz="3200" b="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1337" y="620688"/>
            <a:ext cx="6291023" cy="4439368"/>
          </a:xfrm>
          <a:prstGeom prst="rect">
            <a:avLst/>
          </a:prstGeom>
        </p:spPr>
      </p:pic>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30</a:t>
            </a:fld>
            <a:endParaRPr kumimoji="0" lang="en-US"/>
          </a:p>
        </p:txBody>
      </p:sp>
    </p:spTree>
    <p:extLst>
      <p:ext uri="{BB962C8B-B14F-4D97-AF65-F5344CB8AC3E}">
        <p14:creationId xmlns:p14="http://schemas.microsoft.com/office/powerpoint/2010/main" val="17173981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2696"/>
            <a:ext cx="3682752" cy="4162474"/>
          </a:xfrm>
        </p:spPr>
        <p:txBody>
          <a:bodyPr>
            <a:normAutofit/>
          </a:bodyPr>
          <a:lstStyle/>
          <a:p>
            <a:pPr algn="ctr"/>
            <a:r>
              <a:rPr lang="fa-IR" sz="2800" b="0" dirty="0" smtClean="0"/>
              <a:t>سکه های اشکانی کشف شده از نهاوند گمانه 11</a:t>
            </a:r>
            <a:endParaRPr lang="fa-IR" sz="2800" b="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7531" y="0"/>
            <a:ext cx="4296469" cy="6858000"/>
          </a:xfrm>
          <a:prstGeom prst="rect">
            <a:avLst/>
          </a:prstGeom>
        </p:spPr>
      </p:pic>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31</a:t>
            </a:fld>
            <a:endParaRPr kumimoji="0" lang="en-US"/>
          </a:p>
        </p:txBody>
      </p:sp>
    </p:spTree>
    <p:extLst>
      <p:ext uri="{BB962C8B-B14F-4D97-AF65-F5344CB8AC3E}">
        <p14:creationId xmlns:p14="http://schemas.microsoft.com/office/powerpoint/2010/main" val="820223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4048" y="274638"/>
            <a:ext cx="3682752" cy="2591990"/>
          </a:xfrm>
        </p:spPr>
        <p:txBody>
          <a:bodyPr>
            <a:normAutofit/>
          </a:bodyPr>
          <a:lstStyle/>
          <a:p>
            <a:pPr algn="ctr"/>
            <a:r>
              <a:rPr lang="fa-IR" sz="2800" b="0" dirty="0" smtClean="0"/>
              <a:t>سفال های کلینکی کشف شده از نهاوند</a:t>
            </a:r>
            <a:endParaRPr lang="fa-IR" sz="2800" b="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346877" cy="57332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5822" y="3573016"/>
            <a:ext cx="5032705" cy="3284984"/>
          </a:xfrm>
          <a:prstGeom prst="rect">
            <a:avLst/>
          </a:prstGeom>
        </p:spPr>
      </p:pic>
      <p:sp>
        <p:nvSpPr>
          <p:cNvPr id="3" name="Footer Placeholder 2"/>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32</a:t>
            </a:fld>
            <a:endParaRPr kumimoji="0" lang="en-US"/>
          </a:p>
        </p:txBody>
      </p:sp>
    </p:spTree>
    <p:extLst>
      <p:ext uri="{BB962C8B-B14F-4D97-AF65-F5344CB8AC3E}">
        <p14:creationId xmlns:p14="http://schemas.microsoft.com/office/powerpoint/2010/main" val="1437298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1367" y="4221088"/>
            <a:ext cx="3456845" cy="1800200"/>
          </a:xfrm>
        </p:spPr>
        <p:txBody>
          <a:bodyPr>
            <a:normAutofit/>
          </a:bodyPr>
          <a:lstStyle/>
          <a:p>
            <a:pPr algn="ctr"/>
            <a:r>
              <a:rPr lang="fa-IR" sz="2800" b="0" dirty="0" smtClean="0"/>
              <a:t>قطعاتی از سفال منقوش دوره اشکانی</a:t>
            </a:r>
            <a:endParaRPr lang="fa-IR" sz="2800" b="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95" y="2660252"/>
            <a:ext cx="5519262" cy="419774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4045" y="-9759"/>
            <a:ext cx="5229955" cy="3581900"/>
          </a:xfrm>
          <a:prstGeom prst="rect">
            <a:avLst/>
          </a:prstGeom>
        </p:spPr>
      </p:pic>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33</a:t>
            </a:fld>
            <a:endParaRPr kumimoji="0" lang="en-US"/>
          </a:p>
        </p:txBody>
      </p:sp>
    </p:spTree>
    <p:extLst>
      <p:ext uri="{BB962C8B-B14F-4D97-AF65-F5344CB8AC3E}">
        <p14:creationId xmlns:p14="http://schemas.microsoft.com/office/powerpoint/2010/main" val="2841192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fa-IR" sz="2800" b="0" dirty="0" smtClean="0"/>
              <a:t>کوزه دسته دار منقوش دوره اشکانی کشف شده از نهاوند</a:t>
            </a:r>
            <a:endParaRPr lang="fa-IR" sz="2800" b="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3442" y="1412776"/>
            <a:ext cx="7100081" cy="3888432"/>
          </a:xfrm>
          <a:prstGeom prst="rect">
            <a:avLst/>
          </a:prstGeom>
        </p:spPr>
      </p:pic>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34</a:t>
            </a:fld>
            <a:endParaRPr kumimoji="0" lang="en-US"/>
          </a:p>
        </p:txBody>
      </p:sp>
    </p:spTree>
    <p:extLst>
      <p:ext uri="{BB962C8B-B14F-4D97-AF65-F5344CB8AC3E}">
        <p14:creationId xmlns:p14="http://schemas.microsoft.com/office/powerpoint/2010/main" val="1130829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0"/>
          </a:xfrm>
          <a:prstGeom prst="rect">
            <a:avLst/>
          </a:prstGeom>
          <a:ln w="228600" cap="sq" cmpd="thickThin">
            <a:solidFill>
              <a:srgbClr val="000000"/>
            </a:solidFill>
            <a:prstDash val="solid"/>
            <a:miter lim="800000"/>
          </a:ln>
          <a:effectLst>
            <a:innerShdw blurRad="76200">
              <a:srgbClr val="000000"/>
            </a:innerShdw>
          </a:effectLst>
        </p:spPr>
      </p:pic>
      <p:sp>
        <p:nvSpPr>
          <p:cNvPr id="4" name="Rectangle 3"/>
          <p:cNvSpPr/>
          <p:nvPr/>
        </p:nvSpPr>
        <p:spPr>
          <a:xfrm>
            <a:off x="179512" y="5817458"/>
            <a:ext cx="8856984" cy="646331"/>
          </a:xfrm>
          <a:prstGeom prst="rect">
            <a:avLst/>
          </a:prstGeom>
        </p:spPr>
        <p:txBody>
          <a:bodyPr wrap="square">
            <a:spAutoFit/>
          </a:bodyPr>
          <a:lstStyle/>
          <a:p>
            <a:pPr algn="ctr"/>
            <a:r>
              <a:rPr lang="fa-IR" sz="3600" b="1" dirty="0" smtClean="0"/>
              <a:t>پارچ کوچکی از نوع کلینکی دوره اشکانی </a:t>
            </a:r>
            <a:r>
              <a:rPr lang="fa-IR" sz="3600" b="1" dirty="0"/>
              <a:t>از نهاوند</a:t>
            </a:r>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35</a:t>
            </a:fld>
            <a:endParaRPr kumimoji="0" lang="en-US"/>
          </a:p>
        </p:txBody>
      </p:sp>
    </p:spTree>
    <p:extLst>
      <p:ext uri="{BB962C8B-B14F-4D97-AF65-F5344CB8AC3E}">
        <p14:creationId xmlns:p14="http://schemas.microsoft.com/office/powerpoint/2010/main" val="1409371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556" y="-99392"/>
            <a:ext cx="3960439" cy="1529367"/>
          </a:xfrm>
        </p:spPr>
        <p:txBody>
          <a:bodyPr>
            <a:normAutofit/>
          </a:bodyPr>
          <a:lstStyle/>
          <a:p>
            <a:pPr algn="ctr"/>
            <a:r>
              <a:rPr lang="fa-IR" sz="2800" b="0" dirty="0" smtClean="0"/>
              <a:t>طرح کوزه کوچک</a:t>
            </a:r>
            <a:endParaRPr lang="fa-IR" sz="2800" b="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8236" y="12080"/>
            <a:ext cx="5325764" cy="367586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9" y="2196414"/>
            <a:ext cx="3803453" cy="4668032"/>
          </a:xfrm>
          <a:prstGeom prst="rect">
            <a:avLst/>
          </a:prstGeom>
        </p:spPr>
      </p:pic>
      <p:sp>
        <p:nvSpPr>
          <p:cNvPr id="3" name="Down Arrow 2"/>
          <p:cNvSpPr/>
          <p:nvPr/>
        </p:nvSpPr>
        <p:spPr>
          <a:xfrm rot="10800000">
            <a:off x="6238802" y="3998777"/>
            <a:ext cx="484632" cy="978408"/>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endParaRPr lang="fa-IR"/>
          </a:p>
        </p:txBody>
      </p:sp>
      <p:sp>
        <p:nvSpPr>
          <p:cNvPr id="5" name="Rectangle 4"/>
          <p:cNvSpPr/>
          <p:nvPr/>
        </p:nvSpPr>
        <p:spPr>
          <a:xfrm>
            <a:off x="4437434" y="5085184"/>
            <a:ext cx="4572000" cy="1077218"/>
          </a:xfrm>
          <a:prstGeom prst="rect">
            <a:avLst/>
          </a:prstGeom>
        </p:spPr>
        <p:txBody>
          <a:bodyPr>
            <a:spAutoFit/>
          </a:bodyPr>
          <a:lstStyle/>
          <a:p>
            <a:pPr algn="ctr"/>
            <a:r>
              <a:rPr lang="fa-IR" sz="2800" dirty="0" smtClean="0"/>
              <a:t>تصویری </a:t>
            </a:r>
            <a:r>
              <a:rPr lang="fa-IR" sz="2800" dirty="0"/>
              <a:t>از یک کوزه ساده که کف آن شبیه آبکش درست </a:t>
            </a:r>
            <a:r>
              <a:rPr lang="fa-IR" sz="3600" dirty="0"/>
              <a:t>شده</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1547665" y="1052736"/>
            <a:ext cx="628650"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ooter Placeholder 6"/>
          <p:cNvSpPr>
            <a:spLocks noGrp="1"/>
          </p:cNvSpPr>
          <p:nvPr>
            <p:ph type="ftr" sz="quarter" idx="11"/>
          </p:nvPr>
        </p:nvSpPr>
        <p:spPr/>
        <p:txBody>
          <a:bodyPr/>
          <a:lstStyle/>
          <a:p>
            <a:endParaRPr kumimoji="0" lang="en-US"/>
          </a:p>
        </p:txBody>
      </p:sp>
      <p:sp>
        <p:nvSpPr>
          <p:cNvPr id="8" name="Slide Number Placeholder 7"/>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36</a:t>
            </a:fld>
            <a:endParaRPr kumimoji="0" lang="en-US"/>
          </a:p>
        </p:txBody>
      </p:sp>
    </p:spTree>
    <p:extLst>
      <p:ext uri="{BB962C8B-B14F-4D97-AF65-F5344CB8AC3E}">
        <p14:creationId xmlns:p14="http://schemas.microsoft.com/office/powerpoint/2010/main" val="624613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8008" y="4029798"/>
            <a:ext cx="3968488" cy="2160240"/>
          </a:xfrm>
        </p:spPr>
        <p:txBody>
          <a:bodyPr>
            <a:normAutofit/>
          </a:bodyPr>
          <a:lstStyle/>
          <a:p>
            <a:pPr algn="ctr"/>
            <a:r>
              <a:rPr lang="fa-IR" sz="2800" b="0" dirty="0" smtClean="0"/>
              <a:t>قطعاتی از سفال لعاب دار دوره اشکانی نهاوند</a:t>
            </a:r>
            <a:endParaRPr lang="fa-IR" sz="2800" b="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7413" y="-27384"/>
            <a:ext cx="5096587" cy="360095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61837"/>
            <a:ext cx="5068008" cy="3496163"/>
          </a:xfrm>
          <a:prstGeom prst="rect">
            <a:avLst/>
          </a:prstGeom>
        </p:spPr>
      </p:pic>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37</a:t>
            </a:fld>
            <a:endParaRPr kumimoji="0" lang="en-US"/>
          </a:p>
        </p:txBody>
      </p:sp>
    </p:spTree>
    <p:extLst>
      <p:ext uri="{BB962C8B-B14F-4D97-AF65-F5344CB8AC3E}">
        <p14:creationId xmlns:p14="http://schemas.microsoft.com/office/powerpoint/2010/main" val="4108740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964488" cy="1143000"/>
          </a:xfrm>
        </p:spPr>
        <p:txBody>
          <a:bodyPr>
            <a:normAutofit/>
          </a:bodyPr>
          <a:lstStyle/>
          <a:p>
            <a:pPr algn="r"/>
            <a:r>
              <a:rPr lang="fa-IR" sz="3200" b="0" dirty="0" smtClean="0"/>
              <a:t>یک سکه مسی از گردیانوس(امپراطور روم)کشف شده از گمانه 8</a:t>
            </a:r>
            <a:endParaRPr lang="fa-IR" sz="3200" b="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0232" y="1809524"/>
            <a:ext cx="6163536" cy="3238952"/>
          </a:xfrm>
          <a:prstGeom prst="rect">
            <a:avLst/>
          </a:prstGeom>
        </p:spPr>
      </p:pic>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38</a:t>
            </a:fld>
            <a:endParaRPr kumimoji="0" lang="en-US"/>
          </a:p>
        </p:txBody>
      </p:sp>
    </p:spTree>
    <p:extLst>
      <p:ext uri="{BB962C8B-B14F-4D97-AF65-F5344CB8AC3E}">
        <p14:creationId xmlns:p14="http://schemas.microsoft.com/office/powerpoint/2010/main" val="3223086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t>
            </a:r>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824" y="274638"/>
            <a:ext cx="7740352" cy="5643364"/>
          </a:xfrm>
          <a:prstGeom prst="rect">
            <a:avLst/>
          </a:prstGeom>
        </p:spPr>
      </p:pic>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39</a:t>
            </a:fld>
            <a:endParaRPr kumimoji="0" lang="en-US"/>
          </a:p>
        </p:txBody>
      </p:sp>
    </p:spTree>
    <p:extLst>
      <p:ext uri="{BB962C8B-B14F-4D97-AF65-F5344CB8AC3E}">
        <p14:creationId xmlns:p14="http://schemas.microsoft.com/office/powerpoint/2010/main" val="3941802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5715000"/>
            <a:ext cx="8229600" cy="1143000"/>
          </a:xfrm>
        </p:spPr>
        <p:txBody>
          <a:bodyPr>
            <a:normAutofit/>
          </a:bodyPr>
          <a:lstStyle/>
          <a:p>
            <a:pPr algn="ctr"/>
            <a:r>
              <a:rPr lang="fa-IR" sz="2800" b="0" dirty="0" smtClean="0"/>
              <a:t>کتیبه معبد لائودیسه نهاوند</a:t>
            </a:r>
            <a:endParaRPr lang="fa-IR" sz="2800" b="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848" y="0"/>
            <a:ext cx="3296964" cy="5861270"/>
          </a:xfrm>
          <a:prstGeom prst="rect">
            <a:avLst/>
          </a:prstGeom>
        </p:spPr>
      </p:pic>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4</a:t>
            </a:fld>
            <a:endParaRPr kumimoji="0" lang="en-US"/>
          </a:p>
        </p:txBody>
      </p:sp>
    </p:spTree>
    <p:extLst>
      <p:ext uri="{BB962C8B-B14F-4D97-AF65-F5344CB8AC3E}">
        <p14:creationId xmlns:p14="http://schemas.microsoft.com/office/powerpoint/2010/main" val="2856058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517232"/>
            <a:ext cx="8229600" cy="1143000"/>
          </a:xfrm>
        </p:spPr>
        <p:txBody>
          <a:bodyPr>
            <a:normAutofit/>
          </a:bodyPr>
          <a:lstStyle/>
          <a:p>
            <a:pPr algn="ctr"/>
            <a:r>
              <a:rPr lang="fa-IR" sz="2400" dirty="0" smtClean="0"/>
              <a:t>گمانه12</a:t>
            </a:r>
            <a:endParaRPr lang="fa-IR" sz="2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487965"/>
            <a:ext cx="6061302" cy="4597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40</a:t>
            </a:fld>
            <a:endParaRPr kumimoji="0" lang="en-US"/>
          </a:p>
        </p:txBody>
      </p:sp>
    </p:spTree>
    <p:extLst>
      <p:ext uri="{BB962C8B-B14F-4D97-AF65-F5344CB8AC3E}">
        <p14:creationId xmlns:p14="http://schemas.microsoft.com/office/powerpoint/2010/main" val="3232822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618856" cy="1143000"/>
          </a:xfrm>
        </p:spPr>
        <p:txBody>
          <a:bodyPr>
            <a:normAutofit/>
          </a:bodyPr>
          <a:lstStyle/>
          <a:p>
            <a:pPr algn="ctr"/>
            <a:r>
              <a:rPr lang="fa-IR" sz="2800" b="0" dirty="0" smtClean="0"/>
              <a:t>چند ظرف سفالی منقوش دوره سلوکی</a:t>
            </a:r>
            <a:endParaRPr lang="fa-IR" sz="2800" b="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3791" y="0"/>
            <a:ext cx="3780209" cy="521819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39805"/>
            <a:ext cx="3778430" cy="5218195"/>
          </a:xfrm>
          <a:prstGeom prst="rect">
            <a:avLst/>
          </a:prstGeom>
        </p:spPr>
      </p:pic>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41</a:t>
            </a:fld>
            <a:endParaRPr kumimoji="0" lang="en-US"/>
          </a:p>
        </p:txBody>
      </p:sp>
    </p:spTree>
    <p:extLst>
      <p:ext uri="{BB962C8B-B14F-4D97-AF65-F5344CB8AC3E}">
        <p14:creationId xmlns:p14="http://schemas.microsoft.com/office/powerpoint/2010/main" val="2143023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420888"/>
            <a:ext cx="4187353" cy="1642194"/>
          </a:xfrm>
        </p:spPr>
        <p:txBody>
          <a:bodyPr>
            <a:normAutofit/>
          </a:bodyPr>
          <a:lstStyle/>
          <a:p>
            <a:pPr algn="ctr"/>
            <a:r>
              <a:rPr lang="fa-IR" sz="2800" b="0" dirty="0" smtClean="0"/>
              <a:t>طرح ظروف سفالی منقوش سلوکی</a:t>
            </a:r>
            <a:endParaRPr lang="fa-IR" sz="2800" b="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553" y="908720"/>
            <a:ext cx="4031903"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42</a:t>
            </a:fld>
            <a:endParaRPr kumimoji="0" lang="en-US"/>
          </a:p>
        </p:txBody>
      </p:sp>
    </p:spTree>
    <p:extLst>
      <p:ext uri="{BB962C8B-B14F-4D97-AF65-F5344CB8AC3E}">
        <p14:creationId xmlns:p14="http://schemas.microsoft.com/office/powerpoint/2010/main" val="1868721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326" y="491230"/>
            <a:ext cx="4536504" cy="2874916"/>
          </a:xfrm>
        </p:spPr>
        <p:txBody>
          <a:bodyPr>
            <a:normAutofit/>
          </a:bodyPr>
          <a:lstStyle/>
          <a:p>
            <a:pPr algn="ctr"/>
            <a:r>
              <a:rPr lang="fa-IR" sz="2800" b="0" dirty="0"/>
              <a:t>تصاویری از قطعات سفال منقوش سلوکی کشف شده از نهاوند</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976" y="0"/>
            <a:ext cx="4801270" cy="356284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66146"/>
            <a:ext cx="4572000" cy="3491854"/>
          </a:xfrm>
          <a:prstGeom prst="rect">
            <a:avLst/>
          </a:prstGeom>
        </p:spPr>
      </p:pic>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43</a:t>
            </a:fld>
            <a:endParaRPr kumimoji="0" lang="en-US"/>
          </a:p>
        </p:txBody>
      </p:sp>
    </p:spTree>
    <p:extLst>
      <p:ext uri="{BB962C8B-B14F-4D97-AF65-F5344CB8AC3E}">
        <p14:creationId xmlns:p14="http://schemas.microsoft.com/office/powerpoint/2010/main" val="1286942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696" y="5229200"/>
            <a:ext cx="8229600" cy="1143000"/>
          </a:xfrm>
        </p:spPr>
        <p:txBody>
          <a:bodyPr>
            <a:normAutofit/>
          </a:bodyPr>
          <a:lstStyle/>
          <a:p>
            <a:pPr algn="ctr"/>
            <a:r>
              <a:rPr lang="fa-IR" sz="3200" b="0" dirty="0" smtClean="0"/>
              <a:t>سفال های منقوش دوره سلوکی</a:t>
            </a:r>
            <a:endParaRPr lang="fa-IR" sz="3200" b="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721" y="860834"/>
            <a:ext cx="5544616" cy="4237996"/>
          </a:xfrm>
          <a:prstGeom prst="rect">
            <a:avLst/>
          </a:prstGeom>
        </p:spPr>
      </p:pic>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44</a:t>
            </a:fld>
            <a:endParaRPr kumimoji="0" lang="en-US"/>
          </a:p>
        </p:txBody>
      </p:sp>
    </p:spTree>
    <p:extLst>
      <p:ext uri="{BB962C8B-B14F-4D97-AF65-F5344CB8AC3E}">
        <p14:creationId xmlns:p14="http://schemas.microsoft.com/office/powerpoint/2010/main" val="3195786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2800" b="0" dirty="0" smtClean="0"/>
              <a:t>گروهی دیگر ازقطعات سفال منقوش سلوکی</a:t>
            </a:r>
            <a:endParaRPr lang="fa-IR" sz="2800" b="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784" y="1268760"/>
            <a:ext cx="4239076" cy="5616624"/>
          </a:xfrm>
          <a:prstGeom prst="rect">
            <a:avLst/>
          </a:prstGeom>
        </p:spPr>
      </p:pic>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45</a:t>
            </a:fld>
            <a:endParaRPr kumimoji="0" lang="en-US"/>
          </a:p>
        </p:txBody>
      </p:sp>
    </p:spTree>
    <p:extLst>
      <p:ext uri="{BB962C8B-B14F-4D97-AF65-F5344CB8AC3E}">
        <p14:creationId xmlns:p14="http://schemas.microsoft.com/office/powerpoint/2010/main" val="14533499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445224"/>
            <a:ext cx="8229600" cy="1143000"/>
          </a:xfrm>
        </p:spPr>
        <p:txBody>
          <a:bodyPr>
            <a:normAutofit/>
          </a:bodyPr>
          <a:lstStyle/>
          <a:p>
            <a:pPr algn="ctr"/>
            <a:r>
              <a:rPr lang="fa-IR" sz="2800" b="0" dirty="0" smtClean="0"/>
              <a:t>طرح سفال های منقوش کشف شده از نهاوند</a:t>
            </a:r>
            <a:endParaRPr lang="fa-IR" sz="2800" b="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315" y="260648"/>
            <a:ext cx="3889375" cy="534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6543" y="254223"/>
            <a:ext cx="3932237" cy="535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46</a:t>
            </a:fld>
            <a:endParaRPr kumimoji="0" lang="en-US"/>
          </a:p>
        </p:txBody>
      </p:sp>
    </p:spTree>
    <p:extLst>
      <p:ext uri="{BB962C8B-B14F-4D97-AF65-F5344CB8AC3E}">
        <p14:creationId xmlns:p14="http://schemas.microsoft.com/office/powerpoint/2010/main" val="1200433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7029400"/>
          </a:xfrm>
          <a:prstGeom prst="rect">
            <a:avLst/>
          </a:prstGeom>
        </p:spPr>
      </p:pic>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47</a:t>
            </a:fld>
            <a:endParaRPr kumimoji="0" lang="en-US"/>
          </a:p>
        </p:txBody>
      </p:sp>
    </p:spTree>
    <p:extLst>
      <p:ext uri="{BB962C8B-B14F-4D97-AF65-F5344CB8AC3E}">
        <p14:creationId xmlns:p14="http://schemas.microsoft.com/office/powerpoint/2010/main" val="3300171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t>سپاسگزاری</a:t>
            </a:r>
            <a:endParaRPr lang="en-US" dirty="0"/>
          </a:p>
        </p:txBody>
      </p:sp>
      <p:sp>
        <p:nvSpPr>
          <p:cNvPr id="4" name="Rectangle 3"/>
          <p:cNvSpPr/>
          <p:nvPr/>
        </p:nvSpPr>
        <p:spPr>
          <a:xfrm>
            <a:off x="1043608" y="1772816"/>
            <a:ext cx="7416824" cy="4154984"/>
          </a:xfrm>
          <a:prstGeom prst="rect">
            <a:avLst/>
          </a:prstGeom>
        </p:spPr>
        <p:txBody>
          <a:bodyPr wrap="square">
            <a:spAutoFit/>
          </a:bodyPr>
          <a:lstStyle/>
          <a:p>
            <a:pPr marL="342900" indent="-342900" algn="r" rtl="1">
              <a:buFont typeface="Arial" panose="020B0604020202020204" pitchFamily="34" charset="0"/>
              <a:buChar char="•"/>
            </a:pPr>
            <a:r>
              <a:rPr lang="fa-IR" sz="2400" dirty="0"/>
              <a:t>زنده یاد دکتر مسعود آذرنوش(مدیر وقت پژوهشکدۀ باستان شناسی)</a:t>
            </a:r>
          </a:p>
          <a:p>
            <a:pPr marL="342900" indent="-342900" algn="r" rtl="1">
              <a:buFont typeface="Arial" panose="020B0604020202020204" pitchFamily="34" charset="0"/>
              <a:buChar char="•"/>
            </a:pPr>
            <a:r>
              <a:rPr lang="fa-IR" sz="2400" dirty="0"/>
              <a:t>مهندس فرهاد فرزانه (مدیر وقت میراث فرهنگی استان همدان)</a:t>
            </a:r>
          </a:p>
          <a:p>
            <a:pPr marL="342900" indent="-342900" algn="r" rtl="1">
              <a:buFont typeface="Arial" panose="020B0604020202020204" pitchFamily="34" charset="0"/>
              <a:buChar char="•"/>
            </a:pPr>
            <a:r>
              <a:rPr lang="fa-IR" sz="2400" dirty="0"/>
              <a:t>آقای اسدالله بیات (مدیر میراث فرهنگی استان همدان)</a:t>
            </a:r>
          </a:p>
          <a:p>
            <a:pPr marL="342900" indent="-342900" algn="r" rtl="1">
              <a:buFont typeface="Arial" panose="020B0604020202020204" pitchFamily="34" charset="0"/>
              <a:buChar char="•"/>
            </a:pPr>
            <a:r>
              <a:rPr lang="fa-IR" sz="2400" dirty="0"/>
              <a:t>آقای احمد ترابی (مدیر پروژۀ بزرگ نهاوند)</a:t>
            </a:r>
          </a:p>
          <a:p>
            <a:pPr algn="r"/>
            <a:endParaRPr lang="fa-IR" sz="2400" dirty="0"/>
          </a:p>
          <a:p>
            <a:pPr algn="r"/>
            <a:r>
              <a:rPr lang="fa-IR" sz="2400" dirty="0"/>
              <a:t>اعضای هیات(علی محبی، علی خاکسار، سجاد علی بیگی، کامبیز کبیری، محسن قاسمی، جواد باباپیری، داوود مومنی، علی جعفری، میثم نیک زاد، بهزاد علی طالش، عارف بیگلری، احمد عرب، محسن جانجان، علیرضا گودرزی، مهیار خادمی، مجتبی چرمچیان، خلیل بیگ محمدی، خسرو محمدی، خدیجه زرینی).</a:t>
            </a:r>
          </a:p>
          <a:p>
            <a:pPr algn="r"/>
            <a:endParaRPr lang="fa-IR" sz="2400" dirty="0"/>
          </a:p>
        </p:txBody>
      </p:sp>
      <p:sp>
        <p:nvSpPr>
          <p:cNvPr id="3" name="Footer Placeholder 2"/>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48</a:t>
            </a:fld>
            <a:endParaRPr kumimoji="0" lang="en-US"/>
          </a:p>
        </p:txBody>
      </p:sp>
    </p:spTree>
    <p:extLst>
      <p:ext uri="{BB962C8B-B14F-4D97-AF65-F5344CB8AC3E}">
        <p14:creationId xmlns:p14="http://schemas.microsoft.com/office/powerpoint/2010/main" val="2604313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34072"/>
            <a:ext cx="8229600" cy="1143000"/>
          </a:xfrm>
        </p:spPr>
        <p:txBody>
          <a:bodyPr>
            <a:noAutofit/>
          </a:bodyPr>
          <a:lstStyle/>
          <a:p>
            <a:pPr algn="ctr"/>
            <a:r>
              <a:rPr lang="fa-IR" sz="7200" dirty="0" smtClean="0">
                <a:latin typeface="Andalus" pitchFamily="18" charset="-78"/>
                <a:cs typeface="Andalus" pitchFamily="18" charset="-78"/>
              </a:rPr>
              <a:t>با تشکر از توجه شما</a:t>
            </a:r>
            <a:endParaRPr lang="fa-IR" sz="7200" dirty="0">
              <a:latin typeface="Andalus" pitchFamily="18" charset="-78"/>
              <a:cs typeface="Andalus" pitchFamily="18" charset="-78"/>
            </a:endParaRPr>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49</a:t>
            </a:fld>
            <a:endParaRPr kumimoji="0" lang="en-US"/>
          </a:p>
        </p:txBody>
      </p:sp>
    </p:spTree>
    <p:extLst>
      <p:ext uri="{BB962C8B-B14F-4D97-AF65-F5344CB8AC3E}">
        <p14:creationId xmlns:p14="http://schemas.microsoft.com/office/powerpoint/2010/main" val="1248944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143000"/>
          </a:xfrm>
        </p:spPr>
        <p:txBody>
          <a:bodyPr>
            <a:normAutofit/>
          </a:bodyPr>
          <a:lstStyle/>
          <a:p>
            <a:pPr algn="ctr"/>
            <a:r>
              <a:rPr lang="fa-IR" sz="2400" b="0" dirty="0" smtClean="0"/>
              <a:t>اصغر پاروند - کسی که مانع خرد کردن کتیبه لائودیسه شد</a:t>
            </a:r>
            <a:endParaRPr lang="fa-IR" sz="2400" b="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770" y="1212073"/>
            <a:ext cx="7901662" cy="552929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Footer Placeholder 2"/>
          <p:cNvSpPr>
            <a:spLocks noGrp="1"/>
          </p:cNvSpPr>
          <p:nvPr>
            <p:ph type="ftr" sz="quarter" idx="11"/>
          </p:nvPr>
        </p:nvSpPr>
        <p:spPr>
          <a:xfrm>
            <a:off x="3334260" y="6407944"/>
            <a:ext cx="2350681" cy="365125"/>
          </a:xfrm>
        </p:spPr>
        <p:txBody>
          <a:bodyPr/>
          <a:lstStyle/>
          <a:p>
            <a:endParaRPr kumimoji="0" lang="en-US" dirty="0"/>
          </a:p>
        </p:txBody>
      </p:sp>
      <p:sp>
        <p:nvSpPr>
          <p:cNvPr id="5" name="Slide Number Placeholder 4"/>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5</a:t>
            </a:fld>
            <a:endParaRPr kumimoji="0" lang="en-US"/>
          </a:p>
        </p:txBody>
      </p:sp>
    </p:spTree>
    <p:extLst>
      <p:ext uri="{BB962C8B-B14F-4D97-AF65-F5344CB8AC3E}">
        <p14:creationId xmlns:p14="http://schemas.microsoft.com/office/powerpoint/2010/main" val="3303093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143000"/>
          </a:xfrm>
        </p:spPr>
        <p:txBody>
          <a:bodyPr>
            <a:normAutofit/>
          </a:bodyPr>
          <a:lstStyle/>
          <a:p>
            <a:pPr algn="ctr"/>
            <a:r>
              <a:rPr lang="fa-IR" sz="2800" b="0" dirty="0" smtClean="0"/>
              <a:t>مجسمه های مفرغی خدایان کشف شده از نهاوند</a:t>
            </a:r>
            <a:endParaRPr lang="fa-IR" sz="2800" b="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4128" y="1263352"/>
            <a:ext cx="7095744" cy="5334000"/>
          </a:xfrm>
          <a:prstGeom prst="rect">
            <a:avLst/>
          </a:prstGeom>
        </p:spPr>
      </p:pic>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6</a:t>
            </a:fld>
            <a:endParaRPr kumimoji="0" lang="en-US"/>
          </a:p>
        </p:txBody>
      </p:sp>
    </p:spTree>
    <p:extLst>
      <p:ext uri="{BB962C8B-B14F-4D97-AF65-F5344CB8AC3E}">
        <p14:creationId xmlns:p14="http://schemas.microsoft.com/office/powerpoint/2010/main" val="1835059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484784"/>
            <a:ext cx="4397060" cy="3312368"/>
          </a:xfrm>
        </p:spPr>
        <p:txBody>
          <a:bodyPr>
            <a:normAutofit/>
          </a:bodyPr>
          <a:lstStyle/>
          <a:p>
            <a:pPr algn="r"/>
            <a:r>
              <a:rPr lang="fa-IR" sz="2800" b="0" dirty="0" smtClean="0"/>
              <a:t>مجسمه سوار کار ازجنس مفرغ – کشف شده از نهاوند (موزه ملی)</a:t>
            </a:r>
            <a:endParaRPr lang="fa-IR" sz="2800" b="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6532" y="548680"/>
            <a:ext cx="4891972" cy="5760640"/>
          </a:xfrm>
          <a:prstGeom prst="rect">
            <a:avLst/>
          </a:prstGeom>
        </p:spPr>
      </p:pic>
      <p:sp>
        <p:nvSpPr>
          <p:cNvPr id="3" name="Footer Placeholder 2"/>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7</a:t>
            </a:fld>
            <a:endParaRPr kumimoji="0" lang="en-US"/>
          </a:p>
        </p:txBody>
      </p:sp>
    </p:spTree>
    <p:extLst>
      <p:ext uri="{BB962C8B-B14F-4D97-AF65-F5344CB8AC3E}">
        <p14:creationId xmlns:p14="http://schemas.microsoft.com/office/powerpoint/2010/main" val="1227618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L:\maghaleh 2\Iranica Antiqua, Nahavand  Article\Pl 04.jpg"/>
          <p:cNvPicPr>
            <a:picLocks noChangeAspect="1" noChangeArrowheads="1"/>
          </p:cNvPicPr>
          <p:nvPr/>
        </p:nvPicPr>
        <p:blipFill>
          <a:blip r:embed="rId2" cstate="print"/>
          <a:srcRect/>
          <a:stretch>
            <a:fillRect/>
          </a:stretch>
        </p:blipFill>
        <p:spPr bwMode="auto">
          <a:xfrm>
            <a:off x="2540000" y="228600"/>
            <a:ext cx="4318000" cy="6478587"/>
          </a:xfrm>
          <a:prstGeom prst="rect">
            <a:avLst/>
          </a:prstGeom>
          <a:noFill/>
        </p:spPr>
      </p:pic>
      <p:sp>
        <p:nvSpPr>
          <p:cNvPr id="6" name="Rectangle 5"/>
          <p:cNvSpPr/>
          <p:nvPr/>
        </p:nvSpPr>
        <p:spPr>
          <a:xfrm>
            <a:off x="457200" y="2492752"/>
            <a:ext cx="2476774" cy="1200329"/>
          </a:xfrm>
          <a:prstGeom prst="rect">
            <a:avLst/>
          </a:prstGeom>
        </p:spPr>
        <p:txBody>
          <a:bodyPr wrap="square">
            <a:spAutoFit/>
          </a:bodyPr>
          <a:lstStyle/>
          <a:p>
            <a:pPr algn="r"/>
            <a:r>
              <a:rPr lang="fa-IR" sz="2400" dirty="0"/>
              <a:t>نمونه هایی از یافته ها محوطه که در دست مردم است</a:t>
            </a:r>
            <a:endParaRPr lang="en-US" sz="2400" dirty="0"/>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8</a:t>
            </a:fld>
            <a:endParaRPr kumimoji="0" lang="en-US"/>
          </a:p>
        </p:txBody>
      </p:sp>
    </p:spTree>
    <p:extLst>
      <p:ext uri="{BB962C8B-B14F-4D97-AF65-F5344CB8AC3E}">
        <p14:creationId xmlns:p14="http://schemas.microsoft.com/office/powerpoint/2010/main" val="206589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2725078"/>
            <a:ext cx="8229600" cy="1143000"/>
          </a:xfrm>
        </p:spPr>
        <p:txBody>
          <a:bodyPr>
            <a:normAutofit/>
          </a:bodyPr>
          <a:lstStyle/>
          <a:p>
            <a:pPr algn="ctr"/>
            <a:r>
              <a:rPr lang="fa-IR" sz="2800" b="0" dirty="0" smtClean="0"/>
              <a:t>سر ستون ایونیک کشف شده از محله دوخواهران</a:t>
            </a:r>
            <a:endParaRPr lang="fa-IR" sz="2800" b="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965"/>
            <a:ext cx="3995936" cy="3002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31409"/>
            <a:ext cx="3739480" cy="2810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6914" y="4229565"/>
            <a:ext cx="3491880" cy="2618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853609"/>
            <a:ext cx="3995936" cy="2994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9</a:t>
            </a:fld>
            <a:endParaRPr kumimoji="0" lang="en-US"/>
          </a:p>
        </p:txBody>
      </p:sp>
    </p:spTree>
    <p:extLst>
      <p:ext uri="{BB962C8B-B14F-4D97-AF65-F5344CB8AC3E}">
        <p14:creationId xmlns:p14="http://schemas.microsoft.com/office/powerpoint/2010/main" val="40532296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ustom 3">
      <a:dk1>
        <a:srgbClr val="000000"/>
      </a:dk1>
      <a:lt1>
        <a:srgbClr val="FFFFFF"/>
      </a:lt1>
      <a:dk2>
        <a:srgbClr val="000000"/>
      </a:dk2>
      <a:lt2>
        <a:srgbClr val="808080"/>
      </a:lt2>
      <a:accent1>
        <a:srgbClr val="75A3D1"/>
      </a:accent1>
      <a:accent2>
        <a:srgbClr val="45ACDF"/>
      </a:accent2>
      <a:accent3>
        <a:srgbClr val="FFFFFF"/>
      </a:accent3>
      <a:accent4>
        <a:srgbClr val="000000"/>
      </a:accent4>
      <a:accent5>
        <a:srgbClr val="ADB8CA"/>
      </a:accent5>
      <a:accent6>
        <a:srgbClr val="3E9BCA"/>
      </a:accent6>
      <a:hlink>
        <a:srgbClr val="0099CC"/>
      </a:hlink>
      <a:folHlink>
        <a:srgbClr val="66CCFF"/>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Concourse</Template>
  <TotalTime>364</TotalTime>
  <Words>489</Words>
  <Application>Microsoft Office PowerPoint</Application>
  <PresentationFormat>On-screen Show (4:3)</PresentationFormat>
  <Paragraphs>105</Paragraphs>
  <Slides>49</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49</vt:i4>
      </vt:variant>
    </vt:vector>
  </HeadingPairs>
  <TitlesOfParts>
    <vt:vector size="58" baseType="lpstr">
      <vt:lpstr>Andalus</vt:lpstr>
      <vt:lpstr>Arabic Typesetting</vt:lpstr>
      <vt:lpstr>Arial</vt:lpstr>
      <vt:lpstr>Calibri</vt:lpstr>
      <vt:lpstr>Lucida Sans Unicode</vt:lpstr>
      <vt:lpstr>Verdana</vt:lpstr>
      <vt:lpstr>Wingdings 2</vt:lpstr>
      <vt:lpstr>Wingdings 3</vt:lpstr>
      <vt:lpstr>Concourse</vt:lpstr>
      <vt:lpstr>گمانه زنی به منظور شناسایی معبد لائودیسه نهاوند</vt:lpstr>
      <vt:lpstr>PowerPoint Presentation</vt:lpstr>
      <vt:lpstr>PowerPoint Presentation</vt:lpstr>
      <vt:lpstr>کتیبه معبد لائودیسه نهاوند</vt:lpstr>
      <vt:lpstr>اصغر پاروند - کسی که مانع خرد کردن کتیبه لائودیسه شد</vt:lpstr>
      <vt:lpstr>مجسمه های مفرغی خدایان کشف شده از نهاوند</vt:lpstr>
      <vt:lpstr>مجسمه سوار کار ازجنس مفرغ – کشف شده از نهاوند (موزه ملی)</vt:lpstr>
      <vt:lpstr>PowerPoint Presentation</vt:lpstr>
      <vt:lpstr>سر ستون ایونیک کشف شده از محله دوخواهران</vt:lpstr>
      <vt:lpstr>سر ستون ایونی دوره هلنیستیک یونان</vt:lpstr>
      <vt:lpstr>ستون های معبد سارد در دوره هلنیستیک در مقایسه با ستون های نهاوند</vt:lpstr>
      <vt:lpstr>ستون های بنای اربابی خورهه  نه یونانی نه هخامنشی</vt:lpstr>
      <vt:lpstr>پایه ستون و سر ستون های معبد نیکه در آکروپل آتن در مقایسه با پایه ستون های نهاوند </vt:lpstr>
      <vt:lpstr>پایه ستون ایونیک که در منزلی در نهاوند به عنوان هاون استفاده میشد</vt:lpstr>
      <vt:lpstr>پایه ستونی از دوره سلوکی نهاوند واقع در یکی از منازل پاقلعه</vt:lpstr>
      <vt:lpstr>PowerPoint Presentation</vt:lpstr>
      <vt:lpstr>PowerPoint Presentation</vt:lpstr>
      <vt:lpstr>PowerPoint Presentation</vt:lpstr>
      <vt:lpstr>PowerPoint Presentation</vt:lpstr>
      <vt:lpstr>امامزاده دو خواهران و موقعیت قلعه یزدگرد</vt:lpstr>
      <vt:lpstr>عکس هوایی محوطه دو خواهران و گمانه های ایجاد شده</vt:lpstr>
      <vt:lpstr>طرح پایه ستون دوره سلوکی ازترانشه G8</vt:lpstr>
      <vt:lpstr>گمانه 7</vt:lpstr>
      <vt:lpstr>گمانه11</vt:lpstr>
      <vt:lpstr>گمانه 11</vt:lpstr>
      <vt:lpstr>گمانه 7</vt:lpstr>
      <vt:lpstr>طرح پایه ستون کشف شده در گمانه 6</vt:lpstr>
      <vt:lpstr>گمانه11</vt:lpstr>
      <vt:lpstr>گمانه 11</vt:lpstr>
      <vt:lpstr>قلک کوچکی که حاوی 11 سکه نقره دوره اشکانی بود</vt:lpstr>
      <vt:lpstr>سکه های اشکانی کشف شده از نهاوند گمانه 11</vt:lpstr>
      <vt:lpstr>سفال های کلینکی کشف شده از نهاوند</vt:lpstr>
      <vt:lpstr>قطعاتی از سفال منقوش دوره اشکانی</vt:lpstr>
      <vt:lpstr>کوزه دسته دار منقوش دوره اشکانی کشف شده از نهاوند</vt:lpstr>
      <vt:lpstr>PowerPoint Presentation</vt:lpstr>
      <vt:lpstr>طرح کوزه کوچک</vt:lpstr>
      <vt:lpstr>قطعاتی از سفال لعاب دار دوره اشکانی نهاوند</vt:lpstr>
      <vt:lpstr>یک سکه مسی از گردیانوس(امپراطور روم)کشف شده از گمانه 8</vt:lpstr>
      <vt:lpstr>`</vt:lpstr>
      <vt:lpstr>گمانه12</vt:lpstr>
      <vt:lpstr>چند ظرف سفالی منقوش دوره سلوکی</vt:lpstr>
      <vt:lpstr>طرح ظروف سفالی منقوش سلوکی</vt:lpstr>
      <vt:lpstr>تصاویری از قطعات سفال منقوش سلوکی کشف شده از نهاوند</vt:lpstr>
      <vt:lpstr>سفال های منقوش دوره سلوکی</vt:lpstr>
      <vt:lpstr>گروهی دیگر ازقطعات سفال منقوش سلوکی</vt:lpstr>
      <vt:lpstr>طرح سفال های منقوش کشف شده از نهاوند</vt:lpstr>
      <vt:lpstr>PowerPoint Presentation</vt:lpstr>
      <vt:lpstr>سپاسگزاری</vt:lpstr>
      <vt:lpstr>با تشکر از توجه شما</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گمانه زنی به منظور شناسایی معبد لائودیسه نهاوند</dc:title>
  <dc:creator>ASUS</dc:creator>
  <cp:lastModifiedBy>Alaleh</cp:lastModifiedBy>
  <cp:revision>68</cp:revision>
  <dcterms:created xsi:type="dcterms:W3CDTF">2012-11-26T07:30:21Z</dcterms:created>
  <dcterms:modified xsi:type="dcterms:W3CDTF">2016-05-02T18:58:37Z</dcterms:modified>
</cp:coreProperties>
</file>