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87" r:id="rId3"/>
    <p:sldId id="261" r:id="rId4"/>
    <p:sldId id="317" r:id="rId5"/>
    <p:sldId id="331" r:id="rId6"/>
    <p:sldId id="264" r:id="rId7"/>
    <p:sldId id="265" r:id="rId8"/>
    <p:sldId id="267" r:id="rId9"/>
    <p:sldId id="269" r:id="rId10"/>
    <p:sldId id="282" r:id="rId11"/>
    <p:sldId id="288" r:id="rId12"/>
    <p:sldId id="289" r:id="rId13"/>
    <p:sldId id="292" r:id="rId14"/>
    <p:sldId id="294" r:id="rId15"/>
    <p:sldId id="296" r:id="rId16"/>
    <p:sldId id="300" r:id="rId17"/>
    <p:sldId id="301" r:id="rId18"/>
    <p:sldId id="326" r:id="rId19"/>
    <p:sldId id="327" r:id="rId20"/>
    <p:sldId id="336" r:id="rId21"/>
    <p:sldId id="335" r:id="rId22"/>
    <p:sldId id="334" r:id="rId23"/>
    <p:sldId id="318" r:id="rId24"/>
    <p:sldId id="333" r:id="rId25"/>
    <p:sldId id="323" r:id="rId26"/>
    <p:sldId id="325" r:id="rId27"/>
    <p:sldId id="324" r:id="rId28"/>
    <p:sldId id="320" r:id="rId29"/>
    <p:sldId id="311" r:id="rId30"/>
    <p:sldId id="343" r:id="rId31"/>
    <p:sldId id="342" r:id="rId32"/>
    <p:sldId id="322" r:id="rId33"/>
    <p:sldId id="341" r:id="rId34"/>
    <p:sldId id="340" r:id="rId35"/>
    <p:sldId id="337" r:id="rId36"/>
    <p:sldId id="338" r:id="rId37"/>
    <p:sldId id="339" r:id="rId38"/>
    <p:sldId id="32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132"/>
      </p:cViewPr>
      <p:guideLst/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E5944-D094-4170-B9DC-7F865413BF94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113DD-3DA0-41A2-AFF1-7FE701397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113DD-3DA0-41A2-AFF1-7FE701397F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4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0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3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2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56C36-CC1D-4845-856D-75262B001C2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64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8556C-57B6-4575-A56A-F20C9F2C414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44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472D-207B-41AC-BF98-B72883373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4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4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7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5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4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9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4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34A0A-C8F7-44EE-B3A2-1405186B7640}" type="datetimeFigureOut">
              <a:rPr lang="en-US" smtClean="0"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33A4-C81A-4B75-BA39-6F90FAC04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0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31" y="0"/>
            <a:ext cx="46997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2" y="1463040"/>
            <a:ext cx="74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5581" y="254467"/>
            <a:ext cx="9411285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cs typeface="B Nazanin" panose="00000400000000000000" pitchFamily="2" charset="-78"/>
              </a:rPr>
              <a:t>تهران </a:t>
            </a:r>
            <a:r>
              <a:rPr lang="fa-IR" sz="2800" dirty="0" smtClean="0">
                <a:cs typeface="B Nazanin" panose="00000400000000000000" pitchFamily="2" charset="-78"/>
              </a:rPr>
              <a:t>۸000 </a:t>
            </a:r>
            <a:r>
              <a:rPr lang="fa-IR" sz="2800" dirty="0" smtClean="0">
                <a:cs typeface="B Nazanin" panose="00000400000000000000" pitchFamily="2" charset="-78"/>
              </a:rPr>
              <a:t>ساله</a:t>
            </a:r>
            <a:endParaRPr lang="en-US" sz="2800" dirty="0" smtClean="0">
              <a:cs typeface="B Nazanin" panose="00000400000000000000" pitchFamily="2" charset="-78"/>
            </a:endParaRPr>
          </a:p>
          <a:p>
            <a:pPr algn="ctr" rtl="1"/>
            <a:r>
              <a:rPr lang="fa-IR" sz="2800" dirty="0" smtClean="0">
                <a:cs typeface="B Nazanin" panose="00000400000000000000" pitchFamily="2" charset="-78"/>
              </a:rPr>
              <a:t>از کشف بانوی 7000 ساله تا تخریب محوطه های ارزشمند تاریخی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5581" y="5359791"/>
            <a:ext cx="9411285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Nazanin" panose="00000400000000000000" pitchFamily="2" charset="-78"/>
              </a:rPr>
              <a:t>دکتر حسن فاضلی نشلی</a:t>
            </a:r>
          </a:p>
          <a:p>
            <a:pPr algn="ctr"/>
            <a:r>
              <a:rPr lang="fa-IR" sz="2800" dirty="0" smtClean="0">
                <a:cs typeface="B Nazanin" panose="00000400000000000000" pitchFamily="2" charset="-78"/>
              </a:rPr>
              <a:t>گروه باستان شناسی دانشگاه تهران</a:t>
            </a:r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60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(14)1100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608513" cy="3429000"/>
          </a:xfrm>
          <a:noFill/>
        </p:spPr>
      </p:pic>
      <p:pic>
        <p:nvPicPr>
          <p:cNvPr id="25603" name="Picture 3" descr="(36)1072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9488" y="0"/>
            <a:ext cx="4608512" cy="3429000"/>
          </a:xfrm>
          <a:noFill/>
        </p:spPr>
      </p:pic>
      <p:pic>
        <p:nvPicPr>
          <p:cNvPr id="25604" name="Picture 4" descr="(18)1055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29000"/>
            <a:ext cx="4495800" cy="3429000"/>
          </a:xfrm>
          <a:noFill/>
        </p:spPr>
      </p:pic>
      <p:pic>
        <p:nvPicPr>
          <p:cNvPr id="25605" name="Picture 5" descr="(A)110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429000"/>
            <a:ext cx="4648200" cy="3429000"/>
          </a:xfrm>
          <a:noFill/>
        </p:spPr>
      </p:pic>
    </p:spTree>
    <p:extLst>
      <p:ext uri="{BB962C8B-B14F-4D97-AF65-F5344CB8AC3E}">
        <p14:creationId xmlns:p14="http://schemas.microsoft.com/office/powerpoint/2010/main" val="7847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CP_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87" y="133081"/>
            <a:ext cx="9739179" cy="649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71989" y="6038716"/>
            <a:ext cx="8155077" cy="46166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Excavation of Tepe Cheshmeh-Ali 1997</a:t>
            </a:r>
          </a:p>
        </p:txBody>
      </p:sp>
    </p:spTree>
    <p:extLst>
      <p:ext uri="{BB962C8B-B14F-4D97-AF65-F5344CB8AC3E}">
        <p14:creationId xmlns:p14="http://schemas.microsoft.com/office/powerpoint/2010/main" val="18809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7813"/>
          <a:stretch>
            <a:fillRect/>
          </a:stretch>
        </p:blipFill>
        <p:spPr>
          <a:xfrm>
            <a:off x="909851" y="159723"/>
            <a:ext cx="2413000" cy="3502025"/>
          </a:xfr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0"/>
            <a:ext cx="44275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:\Schmidt book\Chpater six\reza\fazeli 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00438"/>
            <a:ext cx="43561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H:\Schmidt book\Chpater six\Chshmeh-Ali pottery\trench\JPG-Trench\Divare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1914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:\Schmidt book\Chpater six\Chshmeh-Ali pottery\trench\JPG-Trench\C.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69" y="0"/>
            <a:ext cx="218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H:\Schmidt book\Chpater six\Chshmeh-Ali pottery\Chapter 6 picture\Chapter 6 fig\Fig 6.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628775"/>
            <a:ext cx="2405062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92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227481-CC2C-4DAD-A7A6-8913F7008CD5}" type="slidenum">
              <a:rPr lang="ar-SA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5843" name="Picture 2" descr="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7070" y="44449"/>
            <a:ext cx="6965717" cy="5223009"/>
          </a:xfrm>
          <a:noFill/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8217693" y="265136"/>
            <a:ext cx="349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en-US" altLang="en-US" sz="1600" dirty="0">
                <a:latin typeface="Tahoma" panose="020B0604030504040204" pitchFamily="34" charset="0"/>
              </a:rPr>
              <a:t> Survey of the Tehran plain: August 2003</a:t>
            </a:r>
          </a:p>
        </p:txBody>
      </p:sp>
      <p:pic>
        <p:nvPicPr>
          <p:cNvPr id="35846" name="Picture 2" descr="Robin Ma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" y="44450"/>
            <a:ext cx="5108812" cy="676250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1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CFAD20-6BFF-4040-8F1F-5E6B11712B99}" type="slidenum">
              <a:rPr lang="ar-SA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 descr="Picture 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0" y="141289"/>
            <a:ext cx="3105961" cy="214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Picture 0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710" y="2420938"/>
            <a:ext cx="3064119" cy="1957880"/>
          </a:xfrm>
          <a:noFill/>
        </p:spPr>
      </p:pic>
      <p:pic>
        <p:nvPicPr>
          <p:cNvPr id="37893" name="Picture 2" descr="Picture 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134658"/>
            <a:ext cx="27368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P715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01" y="236006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2" descr="P72400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" y="4515086"/>
            <a:ext cx="30353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P72000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298" y="4623515"/>
            <a:ext cx="2893383" cy="21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 descr="Picture 0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31" y="141288"/>
            <a:ext cx="4068133" cy="26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1" descr="K:\folder 1\THERAN PLAIN PROJECT\arch Tehran plain 2003\picture\Picture 02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19" y="3734873"/>
            <a:ext cx="4047418" cy="289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K:\folder 1\THERAN PLAIN PROJECT\Tehran 2004\Iran 2004\Iran 2004\P71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99" y="144720"/>
            <a:ext cx="8952002" cy="67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:\folder 1\THERAN PLAIN PROJECT\Tehran 2004\Iran 2004\Iran 2004\P71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4" y="41495"/>
            <a:ext cx="9116097" cy="68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opy of Survey Islam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1" y="144720"/>
            <a:ext cx="9144000" cy="659447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91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708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6249"/>
            <a:ext cx="676275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5590259" y="5821250"/>
            <a:ext cx="6601741" cy="57954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Excavation of 2004 in Tepe Pardis</a:t>
            </a:r>
          </a:p>
        </p:txBody>
      </p:sp>
      <p:pic>
        <p:nvPicPr>
          <p:cNvPr id="44036" name="Picture 2" descr="photo 502 end of dig phot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67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photo 127 general view of Pard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264176"/>
            <a:ext cx="5028463" cy="377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9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5EBB10-70A9-4917-807F-DF6BC5BE6D4A}" type="slidenum">
              <a:rPr lang="ar-SA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5059" name="Picture 2" descr="photo 64 trench I surface contex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04"/>
            <a:ext cx="4852907" cy="647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photo 37 Day 2 cleaning trench 2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5" y="102040"/>
            <a:ext cx="7240170" cy="543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735169" y="1825625"/>
            <a:ext cx="10515600" cy="4351338"/>
          </a:xfrm>
        </p:spPr>
        <p:txBody>
          <a:bodyPr/>
          <a:lstStyle/>
          <a:p>
            <a:pPr lvl="3" eaLnBrk="1" hangingPunct="1">
              <a:buFontTx/>
              <a:buNone/>
            </a:pPr>
            <a:r>
              <a:rPr lang="fa-IR" altLang="en-US" b="1">
                <a:solidFill>
                  <a:srgbClr val="00CC00"/>
                </a:solidFill>
              </a:rPr>
              <a:t>شواهد مستقیم</a:t>
            </a:r>
          </a:p>
          <a:p>
            <a:pPr lvl="3" eaLnBrk="1" hangingPunct="1">
              <a:buFontTx/>
              <a:buNone/>
            </a:pPr>
            <a:r>
              <a:rPr lang="fa-IR" altLang="en-US" b="1">
                <a:solidFill>
                  <a:srgbClr val="00CC00"/>
                </a:solidFill>
              </a:rPr>
              <a:t>        و</a:t>
            </a:r>
          </a:p>
          <a:p>
            <a:pPr lvl="3" eaLnBrk="1" hangingPunct="1">
              <a:buFontTx/>
              <a:buNone/>
            </a:pPr>
            <a:r>
              <a:rPr lang="fa-IR" altLang="en-US" b="1">
                <a:solidFill>
                  <a:srgbClr val="00CC00"/>
                </a:solidFill>
              </a:rPr>
              <a:t>غیر مستقیم </a:t>
            </a:r>
          </a:p>
          <a:p>
            <a:pPr lvl="3" eaLnBrk="1" hangingPunct="1">
              <a:buFontTx/>
              <a:buNone/>
            </a:pPr>
            <a:r>
              <a:rPr lang="fa-IR" altLang="en-US" b="1">
                <a:solidFill>
                  <a:srgbClr val="00CC00"/>
                </a:solidFill>
              </a:rPr>
              <a:t>تولید کالا</a:t>
            </a:r>
            <a:endParaRPr lang="en-US" altLang="en-US" b="1">
              <a:solidFill>
                <a:srgbClr val="00CC00"/>
              </a:solidFill>
              <a:cs typeface="Arial" panose="020B0604020202020204" pitchFamily="34" charset="0"/>
            </a:endParaRPr>
          </a:p>
        </p:txBody>
      </p:sp>
      <p:pic>
        <p:nvPicPr>
          <p:cNvPr id="58372" name="Picture 4" descr="Pot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-1"/>
            <a:ext cx="5138670" cy="682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6"/>
          <p:cNvSpPr>
            <a:spLocks noChangeArrowheads="1"/>
          </p:cNvSpPr>
          <p:nvPr/>
        </p:nvSpPr>
        <p:spPr bwMode="auto">
          <a:xfrm>
            <a:off x="5409127" y="291944"/>
            <a:ext cx="14402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en-US" altLang="en-US" sz="1600" dirty="0">
                <a:solidFill>
                  <a:srgbClr val="CB2B0B"/>
                </a:solidFill>
              </a:rPr>
              <a:t>Context 18: 4920-4800 BC </a:t>
            </a:r>
          </a:p>
        </p:txBody>
      </p:sp>
      <p:pic>
        <p:nvPicPr>
          <p:cNvPr id="58376" name="Picture 8" descr="Cheshmeh Ali's bird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5735"/>
            <a:ext cx="7193119" cy="5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:\TP07\Daily Picture\Final Picture From Tr. III - TP07\DSC_0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19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5"/>
          <p:cNvSpPr txBox="1">
            <a:spLocks noChangeArrowheads="1"/>
          </p:cNvSpPr>
          <p:nvPr/>
        </p:nvSpPr>
        <p:spPr bwMode="auto">
          <a:xfrm>
            <a:off x="1919288" y="549276"/>
            <a:ext cx="7472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en-US" altLang="en-US"/>
              <a:t>Long Distance trade during the Transitional Chalcolithic period</a:t>
            </a:r>
          </a:p>
        </p:txBody>
      </p:sp>
      <p:pic>
        <p:nvPicPr>
          <p:cNvPr id="52227" name="Picture 16" descr="IMG_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1584326"/>
            <a:ext cx="3887788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7" descr="IMG_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9" y="1557338"/>
            <a:ext cx="47720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1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Teh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80305"/>
            <a:ext cx="69850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224008"/>
            <a:ext cx="9713090" cy="65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6" y="126609"/>
            <a:ext cx="8585982" cy="64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97" y="259795"/>
            <a:ext cx="9404762" cy="62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2" descr="I:\TP07\86.03.09\DSC03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79" y="107950"/>
            <a:ext cx="6879345" cy="515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I:\TP07\86.03.09\DSC03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8" y="39100"/>
            <a:ext cx="4356101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6" descr="I:\TP07\Daily Picture\86.1.19\DSC015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8" y="3375025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6" y="233860"/>
            <a:ext cx="9389660" cy="62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(14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46942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6350"/>
            <a:ext cx="3462338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992563"/>
            <a:ext cx="3678621" cy="30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77621" y="381790"/>
            <a:ext cx="3474599" cy="2246769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GB" sz="2800" b="1" dirty="0" smtClean="0">
                <a:solidFill>
                  <a:srgbClr val="00000A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Modelled interval for the duration of use of the Iron Age Cemetery at </a:t>
            </a:r>
            <a:r>
              <a:rPr lang="en-GB" sz="2800" b="1" dirty="0" err="1" smtClean="0">
                <a:solidFill>
                  <a:srgbClr val="00000A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Tepe</a:t>
            </a:r>
            <a:r>
              <a:rPr lang="en-GB" sz="2800" b="1" dirty="0" smtClean="0">
                <a:solidFill>
                  <a:srgbClr val="00000A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000A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Pardis</a:t>
            </a:r>
            <a:r>
              <a:rPr lang="en-GB" sz="2800" b="1" dirty="0" smtClean="0">
                <a:solidFill>
                  <a:srgbClr val="00000A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7" name="Picture 5" descr="DSC086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76" y="3992563"/>
            <a:ext cx="4203809" cy="2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C_00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13" y="2724561"/>
            <a:ext cx="3364007" cy="25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" y="80005"/>
            <a:ext cx="9349520" cy="518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0" y="4763"/>
            <a:ext cx="25844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Recovered_JPEG Digital Camera_5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624" y="2443163"/>
            <a:ext cx="2432375" cy="116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366" y="4067604"/>
            <a:ext cx="25685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9685" y="4052415"/>
            <a:ext cx="375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Iron Age ceramics of </a:t>
            </a:r>
            <a:r>
              <a:rPr lang="en-US" dirty="0" err="1" smtClean="0"/>
              <a:t>Tepe</a:t>
            </a:r>
            <a:r>
              <a:rPr lang="en-US" dirty="0" smtClean="0"/>
              <a:t> </a:t>
            </a:r>
            <a:r>
              <a:rPr lang="en-US" dirty="0" err="1" smtClean="0"/>
              <a:t>Pardis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72" y="3163866"/>
            <a:ext cx="2943279" cy="369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269856"/>
            <a:ext cx="26828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21" y="234062"/>
            <a:ext cx="6074979" cy="662393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" y="234062"/>
            <a:ext cx="5985524" cy="275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60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8" descr="303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" y="209947"/>
            <a:ext cx="7095661" cy="3981053"/>
          </a:xfrm>
          <a:noFill/>
        </p:spPr>
      </p:pic>
      <p:pic>
        <p:nvPicPr>
          <p:cNvPr id="59396" name="Picture 10" descr="طرح نهایی 404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399" y="86519"/>
            <a:ext cx="5338601" cy="3558382"/>
          </a:xfrm>
          <a:noFill/>
        </p:spPr>
      </p:pic>
      <p:pic>
        <p:nvPicPr>
          <p:cNvPr id="59399" name="Picture 6" descr="بز پردي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543550"/>
            <a:ext cx="10249128" cy="7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3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:\TP07\Daily Picture\Final Picture From Tr. III - TP07\All Context Number - Tp0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11" y="384666"/>
            <a:ext cx="9210638" cy="61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30200"/>
            <a:ext cx="8675687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:\TP07\Daily Picture\Akharin roze kah gel\DSC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52" y="306086"/>
            <a:ext cx="9388404" cy="6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1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49" y="150125"/>
            <a:ext cx="9485067" cy="634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0" y="402909"/>
            <a:ext cx="7993690" cy="59705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161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41" y="218364"/>
            <a:ext cx="5528038" cy="4128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3" y="2208303"/>
            <a:ext cx="5725029" cy="42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09" y="204133"/>
            <a:ext cx="8635180" cy="64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04" y="368490"/>
            <a:ext cx="8296078" cy="61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33" y="336168"/>
            <a:ext cx="8217557" cy="61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40" y="300251"/>
            <a:ext cx="8359914" cy="62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37 Day 2 cleaning trench 2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-549781"/>
            <a:ext cx="9877039" cy="74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0"/>
            <a:ext cx="121920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3200" dirty="0" smtClean="0"/>
              <a:t>وانهمه سرسبزی و شور و نشاط 	سنگ لاخی سرد برجا مانده است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53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68852" y="286289"/>
            <a:ext cx="6720322" cy="5049986"/>
            <a:chOff x="1855" y="1263"/>
            <a:chExt cx="8041" cy="4193"/>
          </a:xfrm>
        </p:grpSpPr>
        <p:pic>
          <p:nvPicPr>
            <p:cNvPr id="5" name="Picture 4" descr="DVfa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" y="1946"/>
              <a:ext cx="4290" cy="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1855" y="1263"/>
              <a:ext cx="8041" cy="4193"/>
              <a:chOff x="1855" y="1849"/>
              <a:chExt cx="8041" cy="4193"/>
            </a:xfrm>
          </p:grpSpPr>
          <p:grpSp>
            <p:nvGrpSpPr>
              <p:cNvPr id="6" name="Group 6"/>
              <p:cNvGrpSpPr>
                <a:grpSpLocks/>
              </p:cNvGrpSpPr>
              <p:nvPr/>
            </p:nvGrpSpPr>
            <p:grpSpPr bwMode="auto">
              <a:xfrm>
                <a:off x="2597" y="3370"/>
                <a:ext cx="3754" cy="2163"/>
                <a:chOff x="2255" y="5465"/>
                <a:chExt cx="3754" cy="2163"/>
              </a:xfrm>
            </p:grpSpPr>
            <p:sp>
              <p:nvSpPr>
                <p:cNvPr id="21" name="Text Box 424"/>
                <p:cNvSpPr txBox="1">
                  <a:spLocks noChangeArrowheads="1"/>
                </p:cNvSpPr>
                <p:nvPr/>
              </p:nvSpPr>
              <p:spPr bwMode="auto">
                <a:xfrm>
                  <a:off x="4350" y="5465"/>
                  <a:ext cx="1659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r>
                    <a:rPr lang="fa-IR" sz="1100" b="1">
                      <a:latin typeface="Times New Roman"/>
                      <a:ea typeface="Times New Roman"/>
                      <a:cs typeface="B Lotus"/>
                    </a:rPr>
                    <a:t>رأس مخروط</a:t>
                  </a:r>
                  <a:endParaRPr lang="en-GB" sz="1200" dirty="0">
                    <a:latin typeface="Times New Roman"/>
                    <a:ea typeface="Times New Roman"/>
                  </a:endParaRPr>
                </a:p>
              </p:txBody>
            </p:sp>
            <p:cxnSp>
              <p:nvCxnSpPr>
                <p:cNvPr id="22" name="AutoShape 4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350" y="5898"/>
                  <a:ext cx="212" cy="15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" name="Text Box 426"/>
                <p:cNvSpPr txBox="1">
                  <a:spLocks noChangeArrowheads="1"/>
                </p:cNvSpPr>
                <p:nvPr/>
              </p:nvSpPr>
              <p:spPr bwMode="auto">
                <a:xfrm>
                  <a:off x="2255" y="7098"/>
                  <a:ext cx="1498" cy="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r>
                    <a:rPr lang="fa-IR" sz="1100" b="1">
                      <a:latin typeface="Times New Roman"/>
                      <a:ea typeface="Times New Roman"/>
                      <a:cs typeface="B Lotus"/>
                    </a:rPr>
                    <a:t>قاعده مخروط­ </a:t>
                  </a:r>
                  <a:endParaRPr lang="en-GB" sz="1200" dirty="0"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2725" y="6003"/>
                  <a:ext cx="2708" cy="1358"/>
                </a:xfrm>
                <a:custGeom>
                  <a:avLst/>
                  <a:gdLst>
                    <a:gd name="T0" fmla="*/ 2708 w 2708"/>
                    <a:gd name="T1" fmla="*/ 786 h 1358"/>
                    <a:gd name="T2" fmla="*/ 2343 w 2708"/>
                    <a:gd name="T3" fmla="*/ 1057 h 1358"/>
                    <a:gd name="T4" fmla="*/ 1837 w 2708"/>
                    <a:gd name="T5" fmla="*/ 1309 h 1358"/>
                    <a:gd name="T6" fmla="*/ 1240 w 2708"/>
                    <a:gd name="T7" fmla="*/ 1347 h 1358"/>
                    <a:gd name="T8" fmla="*/ 791 w 2708"/>
                    <a:gd name="T9" fmla="*/ 1244 h 1358"/>
                    <a:gd name="T10" fmla="*/ 286 w 2708"/>
                    <a:gd name="T11" fmla="*/ 963 h 1358"/>
                    <a:gd name="T12" fmla="*/ 33 w 2708"/>
                    <a:gd name="T13" fmla="*/ 692 h 1358"/>
                    <a:gd name="T14" fmla="*/ 90 w 2708"/>
                    <a:gd name="T15" fmla="*/ 309 h 1358"/>
                    <a:gd name="T16" fmla="*/ 267 w 2708"/>
                    <a:gd name="T17" fmla="*/ 112 h 1358"/>
                    <a:gd name="T18" fmla="*/ 500 w 2708"/>
                    <a:gd name="T19" fmla="*/ 0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08" h="1358">
                      <a:moveTo>
                        <a:pt x="2708" y="786"/>
                      </a:moveTo>
                      <a:cubicBezTo>
                        <a:pt x="2598" y="878"/>
                        <a:pt x="2488" y="970"/>
                        <a:pt x="2343" y="1057"/>
                      </a:cubicBezTo>
                      <a:cubicBezTo>
                        <a:pt x="2198" y="1144"/>
                        <a:pt x="2021" y="1261"/>
                        <a:pt x="1837" y="1309"/>
                      </a:cubicBezTo>
                      <a:cubicBezTo>
                        <a:pt x="1653" y="1357"/>
                        <a:pt x="1414" y="1358"/>
                        <a:pt x="1240" y="1347"/>
                      </a:cubicBezTo>
                      <a:cubicBezTo>
                        <a:pt x="1066" y="1336"/>
                        <a:pt x="950" y="1308"/>
                        <a:pt x="791" y="1244"/>
                      </a:cubicBezTo>
                      <a:cubicBezTo>
                        <a:pt x="632" y="1180"/>
                        <a:pt x="412" y="1055"/>
                        <a:pt x="286" y="963"/>
                      </a:cubicBezTo>
                      <a:cubicBezTo>
                        <a:pt x="160" y="871"/>
                        <a:pt x="66" y="801"/>
                        <a:pt x="33" y="692"/>
                      </a:cubicBezTo>
                      <a:cubicBezTo>
                        <a:pt x="0" y="583"/>
                        <a:pt x="51" y="406"/>
                        <a:pt x="90" y="309"/>
                      </a:cubicBezTo>
                      <a:cubicBezTo>
                        <a:pt x="129" y="212"/>
                        <a:pt x="199" y="164"/>
                        <a:pt x="267" y="112"/>
                      </a:cubicBezTo>
                      <a:cubicBezTo>
                        <a:pt x="335" y="60"/>
                        <a:pt x="417" y="30"/>
                        <a:pt x="500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GB" dirty="0"/>
                </a:p>
              </p:txBody>
            </p:sp>
          </p:grpSp>
          <p:grpSp>
            <p:nvGrpSpPr>
              <p:cNvPr id="7" name="Group 7"/>
              <p:cNvGrpSpPr>
                <a:grpSpLocks/>
              </p:cNvGrpSpPr>
              <p:nvPr/>
            </p:nvGrpSpPr>
            <p:grpSpPr bwMode="auto">
              <a:xfrm>
                <a:off x="1855" y="1849"/>
                <a:ext cx="8041" cy="4193"/>
                <a:chOff x="1855" y="4376"/>
                <a:chExt cx="8041" cy="3255"/>
              </a:xfrm>
            </p:grpSpPr>
            <p:grpSp>
              <p:nvGrpSpPr>
                <p:cNvPr id="8" name="Group 8"/>
                <p:cNvGrpSpPr>
                  <a:grpSpLocks/>
                </p:cNvGrpSpPr>
                <p:nvPr/>
              </p:nvGrpSpPr>
              <p:grpSpPr bwMode="auto">
                <a:xfrm>
                  <a:off x="1855" y="4376"/>
                  <a:ext cx="8041" cy="3255"/>
                  <a:chOff x="1855" y="4376"/>
                  <a:chExt cx="8041" cy="3255"/>
                </a:xfrm>
              </p:grpSpPr>
              <p:grpSp>
                <p:nvGrpSpPr>
                  <p:cNvPr id="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257" y="4376"/>
                    <a:ext cx="2580" cy="3240"/>
                    <a:chOff x="7257" y="4376"/>
                    <a:chExt cx="2580" cy="3240"/>
                  </a:xfrm>
                </p:grpSpPr>
                <p:sp>
                  <p:nvSpPr>
                    <p:cNvPr id="18" name="AutoShape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57" y="4689"/>
                      <a:ext cx="2580" cy="282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9" name="Text Box 4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09" y="4376"/>
                      <a:ext cx="1222" cy="4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lang="fa-IR" sz="1100" b="1">
                          <a:latin typeface="Times New Roman"/>
                          <a:ea typeface="Times New Roman"/>
                          <a:cs typeface="B Lotus"/>
                        </a:rPr>
                        <a:t>رأس مخروط</a:t>
                      </a:r>
                      <a:endParaRPr lang="en-GB" sz="1200" dirty="0"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20" name="Text Box 4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78" y="7167"/>
                      <a:ext cx="1279" cy="4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lang="fa-IR" sz="1100" b="1">
                          <a:latin typeface="Times New Roman"/>
                          <a:ea typeface="Times New Roman"/>
                          <a:cs typeface="B Lotus"/>
                        </a:rPr>
                        <a:t>قاعده مخروط</a:t>
                      </a:r>
                      <a:endParaRPr lang="en-GB" sz="1200" dirty="0">
                        <a:latin typeface="Times New Roman"/>
                        <a:ea typeface="Times New Roman"/>
                      </a:endParaRPr>
                    </a:p>
                  </p:txBody>
                </p:sp>
              </p:grpSp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855" y="4470"/>
                    <a:ext cx="8041" cy="3161"/>
                  </a:xfrm>
                  <a:prstGeom prst="rect">
                    <a:avLst/>
                  </a:prstGeom>
                  <a:noFill/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en-GB" dirty="0"/>
                  </a:p>
                </p:txBody>
              </p:sp>
            </p:grp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7764" y="4765"/>
                  <a:ext cx="1498" cy="2342"/>
                  <a:chOff x="7764" y="4765"/>
                  <a:chExt cx="1498" cy="2342"/>
                </a:xfrm>
              </p:grpSpPr>
              <p:cxnSp>
                <p:nvCxnSpPr>
                  <p:cNvPr id="11" name="AutoShape 43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49" y="4765"/>
                    <a:ext cx="0" cy="2342"/>
                  </a:xfrm>
                  <a:prstGeom prst="straightConnector1">
                    <a:avLst/>
                  </a:prstGeom>
                  <a:noFill/>
                  <a:ln w="22225">
                    <a:solidFill>
                      <a:srgbClr val="0000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2" name="AutoShape 43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64" y="4896"/>
                    <a:ext cx="785" cy="178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3" name="AutoShape 4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49" y="4896"/>
                    <a:ext cx="713" cy="178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" name="AutoShape 43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051" y="5092"/>
                    <a:ext cx="461" cy="159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" name="AutoShape 4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49" y="5092"/>
                    <a:ext cx="367" cy="153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</p:grpSp>
      <p:pic>
        <p:nvPicPr>
          <p:cNvPr id="25" name="Picture 24" descr="qazvin and tehran.jpg"/>
          <p:cNvPicPr/>
          <p:nvPr/>
        </p:nvPicPr>
        <p:blipFill>
          <a:blip r:embed="rId3" cstate="print"/>
          <a:srcRect l="3996" t="1671" r="1157" b="5571"/>
          <a:stretch>
            <a:fillRect/>
          </a:stretch>
        </p:blipFill>
        <p:spPr bwMode="auto">
          <a:xfrm>
            <a:off x="8120723" y="113887"/>
            <a:ext cx="405320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ape pardis section.jpg"/>
          <p:cNvPicPr/>
          <p:nvPr/>
        </p:nvPicPr>
        <p:blipFill>
          <a:blip r:embed="rId4" cstate="print"/>
          <a:srcRect r="1505"/>
          <a:stretch>
            <a:fillRect/>
          </a:stretch>
        </p:blipFill>
        <p:spPr>
          <a:xfrm>
            <a:off x="7078457" y="2921682"/>
            <a:ext cx="4959452" cy="37756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3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P72400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520" y="0"/>
            <a:ext cx="364148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 descr="Log%20section%20GSF"/>
          <p:cNvGraphicFramePr>
            <a:graphicFrameLocks noGrp="1" noChangeAspect="1"/>
          </p:cNvGraphicFramePr>
          <p:nvPr>
            <p:ph/>
          </p:nvPr>
        </p:nvGraphicFramePr>
        <p:xfrm>
          <a:off x="3836378" y="3284538"/>
          <a:ext cx="2236177" cy="357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4" imgW="8568000" imgH="12124800" progId="">
                  <p:embed/>
                </p:oleObj>
              </mc:Choice>
              <mc:Fallback>
                <p:oleObj name="Acrobat Document" r:id="rId4" imgW="8568000" imgH="12124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745" t="17682" r="18677" b="18266"/>
                      <a:stretch>
                        <a:fillRect/>
                      </a:stretch>
                    </p:blipFill>
                    <p:spPr bwMode="auto">
                      <a:xfrm>
                        <a:off x="3836378" y="3284538"/>
                        <a:ext cx="2236177" cy="357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7" descr="photo 352 Section E1 channel (2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284538"/>
            <a:ext cx="3043604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8" descr="photo 334 Section E1 channel (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7604" y="3284538"/>
            <a:ext cx="6100396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8255977" y="4508502"/>
            <a:ext cx="152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cs typeface="Arial" pitchFamily="34" charset="0"/>
              </a:rPr>
              <a:t>5220-4990 BC</a:t>
            </a: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8255977" y="5589588"/>
            <a:ext cx="152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cs typeface="Arial" pitchFamily="34" charset="0"/>
              </a:rPr>
              <a:t>5220-5030 BC</a:t>
            </a:r>
          </a:p>
        </p:txBody>
      </p:sp>
      <p:sp>
        <p:nvSpPr>
          <p:cNvPr id="1032" name="Rectangle 13"/>
          <p:cNvSpPr>
            <a:spLocks noChangeArrowheads="1"/>
          </p:cNvSpPr>
          <p:nvPr/>
        </p:nvSpPr>
        <p:spPr bwMode="auto">
          <a:xfrm>
            <a:off x="3569677" y="2205038"/>
            <a:ext cx="1006720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033" name="Picture 12" descr="photo 336 Section E1 channel (3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0"/>
            <a:ext cx="550252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77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938" y="304800"/>
            <a:ext cx="4691062" cy="3195638"/>
          </a:xfrm>
          <a:noFill/>
        </p:spPr>
      </p:pic>
      <p:pic>
        <p:nvPicPr>
          <p:cNvPr id="7171" name="Picture 2" descr="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4" y="3817203"/>
            <a:ext cx="4427538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01a Cheshmeh Ali Overview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7" y="254795"/>
            <a:ext cx="5095015" cy="346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Fig 3_06 Area F (north) 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3573463"/>
            <a:ext cx="18669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Fig 3_08 Area F (north) L3+L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716339"/>
            <a:ext cx="1858963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2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IMG_0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727" y="1718011"/>
            <a:ext cx="5692274" cy="379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G_02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7" y="3618861"/>
            <a:ext cx="4689871" cy="31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IMG_02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6" y="252366"/>
            <a:ext cx="4589272" cy="32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8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07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05318"/>
            <a:ext cx="5544495" cy="44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IMG_07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3914421" cy="23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55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7" y="100012"/>
            <a:ext cx="5967211" cy="309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IMG_06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7" y="3433243"/>
            <a:ext cx="5967211" cy="33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2962747" y="3080866"/>
            <a:ext cx="3662362" cy="461963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Cheshmeh-Ali small finds</a:t>
            </a:r>
          </a:p>
        </p:txBody>
      </p:sp>
    </p:spTree>
    <p:extLst>
      <p:ext uri="{BB962C8B-B14F-4D97-AF65-F5344CB8AC3E}">
        <p14:creationId xmlns:p14="http://schemas.microsoft.com/office/powerpoint/2010/main" val="12224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07" y="1"/>
            <a:ext cx="796199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671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1" y="3644900"/>
            <a:ext cx="1282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113</Words>
  <Application>Microsoft Office PowerPoint</Application>
  <PresentationFormat>Widescreen</PresentationFormat>
  <Paragraphs>27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MS Mincho</vt:lpstr>
      <vt:lpstr>Arial</vt:lpstr>
      <vt:lpstr>B Lotus</vt:lpstr>
      <vt:lpstr>B Nazanin</vt:lpstr>
      <vt:lpstr>Calibri</vt:lpstr>
      <vt:lpstr>Calibri Light</vt:lpstr>
      <vt:lpstr>Cambria</vt:lpstr>
      <vt:lpstr>Tahoma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Excavation of 2004 in Tepe Pardis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PasarGad</dc:creator>
  <cp:lastModifiedBy>Rosa</cp:lastModifiedBy>
  <cp:revision>36</cp:revision>
  <dcterms:created xsi:type="dcterms:W3CDTF">2015-02-11T16:17:19Z</dcterms:created>
  <dcterms:modified xsi:type="dcterms:W3CDTF">2015-02-27T11:22:48Z</dcterms:modified>
</cp:coreProperties>
</file>