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2" r:id="rId12"/>
    <p:sldId id="267" r:id="rId13"/>
    <p:sldId id="269" r:id="rId14"/>
    <p:sldId id="271" r:id="rId15"/>
    <p:sldId id="270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D729-7C95-4CBF-BFD5-C7853925543B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C525-2768-453F-9168-80ABDF469D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D729-7C95-4CBF-BFD5-C7853925543B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C525-2768-453F-9168-80ABDF469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D729-7C95-4CBF-BFD5-C7853925543B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C525-2768-453F-9168-80ABDF469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D729-7C95-4CBF-BFD5-C7853925543B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C525-2768-453F-9168-80ABDF469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D729-7C95-4CBF-BFD5-C7853925543B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C525-2768-453F-9168-80ABDF469D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D729-7C95-4CBF-BFD5-C7853925543B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C525-2768-453F-9168-80ABDF469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D729-7C95-4CBF-BFD5-C7853925543B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C525-2768-453F-9168-80ABDF469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D729-7C95-4CBF-BFD5-C7853925543B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C525-2768-453F-9168-80ABDF469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D729-7C95-4CBF-BFD5-C7853925543B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C525-2768-453F-9168-80ABDF469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D729-7C95-4CBF-BFD5-C7853925543B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C525-2768-453F-9168-80ABDF469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D729-7C95-4CBF-BFD5-C7853925543B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C525-2768-453F-9168-80ABDF469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DDDD729-7C95-4CBF-BFD5-C7853925543B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282C525-2768-453F-9168-80ABDF469D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124200"/>
            <a:ext cx="6858000" cy="1752600"/>
          </a:xfrm>
        </p:spPr>
        <p:txBody>
          <a:bodyPr>
            <a:noAutofit/>
          </a:bodyPr>
          <a:lstStyle/>
          <a:p>
            <a:pPr algn="r" rtl="1"/>
            <a:r>
              <a:rPr lang="fa-IR" sz="6000" dirty="0">
                <a:cs typeface="B Nazanin" pitchFamily="2" charset="-78"/>
              </a:rPr>
              <a:t/>
            </a:r>
            <a:br>
              <a:rPr lang="fa-IR" sz="6000" dirty="0">
                <a:cs typeface="B Nazanin" pitchFamily="2" charset="-78"/>
              </a:rPr>
            </a:br>
            <a:r>
              <a:rPr lang="fa-IR" sz="6000" dirty="0">
                <a:cs typeface="B Nazanin" pitchFamily="2" charset="-78"/>
              </a:rPr>
              <a:t>        فضای شهری؛ </a:t>
            </a:r>
            <a:r>
              <a:rPr lang="fa-IR" sz="6000" dirty="0" smtClean="0">
                <a:cs typeface="B Nazanin" pitchFamily="2" charset="-78"/>
              </a:rPr>
              <a:t/>
            </a:r>
            <a:br>
              <a:rPr lang="fa-IR" sz="6000" dirty="0" smtClean="0">
                <a:cs typeface="B Nazanin" pitchFamily="2" charset="-78"/>
              </a:rPr>
            </a:br>
            <a:r>
              <a:rPr lang="fa-IR" sz="6000" dirty="0" smtClean="0">
                <a:cs typeface="B Nazanin" pitchFamily="2" charset="-78"/>
              </a:rPr>
              <a:t>فضایی </a:t>
            </a:r>
            <a:r>
              <a:rPr lang="fa-IR" sz="6000" dirty="0">
                <a:cs typeface="B Nazanin" pitchFamily="2" charset="-78"/>
              </a:rPr>
              <a:t>که از آنِ زنان نیست</a:t>
            </a:r>
            <a:endParaRPr lang="en-US" sz="6000" dirty="0"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029200"/>
            <a:ext cx="6858000" cy="838200"/>
          </a:xfrm>
        </p:spPr>
        <p:txBody>
          <a:bodyPr>
            <a:noAutofit/>
          </a:bodyPr>
          <a:lstStyle/>
          <a:p>
            <a:r>
              <a:rPr lang="fa-IR" dirty="0" smtClean="0">
                <a:cs typeface="B Nazanin" pitchFamily="2" charset="-78"/>
              </a:rPr>
              <a:t>نیکزاد زنگنه</a:t>
            </a:r>
          </a:p>
          <a:p>
            <a:r>
              <a:rPr lang="fa-IR" dirty="0" smtClean="0"/>
              <a:t>26 آذر 1393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228600"/>
            <a:ext cx="4498975" cy="253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1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6781800" cy="914400"/>
          </a:xfrm>
        </p:spPr>
        <p:txBody>
          <a:bodyPr>
            <a:normAutofit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B Nazanin"/>
              </a:rPr>
              <a:t>راهکارهای ایمن سازی فضا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543800" cy="3733800"/>
          </a:xfrm>
        </p:spPr>
        <p:txBody>
          <a:bodyPr>
            <a:noAutofit/>
          </a:bodyPr>
          <a:lstStyle/>
          <a:p>
            <a:pPr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fa-IR" sz="2800" dirty="0" smtClean="0"/>
              <a:t> </a:t>
            </a:r>
            <a:r>
              <a:rPr lang="fa-IR" sz="2800" b="1" dirty="0" smtClean="0"/>
              <a:t>تهیه نقشه جامع ملی جانمایی خشونت علیه زنان: </a:t>
            </a:r>
          </a:p>
          <a:p>
            <a:pPr mar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جانمایی </a:t>
            </a:r>
            <a:r>
              <a:rPr lang="fa-IR" sz="2800" dirty="0">
                <a:latin typeface="Calibri"/>
                <a:ea typeface="Calibri"/>
                <a:cs typeface="B Nazanin"/>
              </a:rPr>
              <a:t>خشونت های </a:t>
            </a:r>
            <a:r>
              <a:rPr lang="fa-IR" sz="2800" dirty="0" smtClean="0">
                <a:latin typeface="Calibri"/>
                <a:ea typeface="Calibri"/>
                <a:cs typeface="B Nazanin"/>
              </a:rPr>
              <a:t>عرصه عمومی (شهری- محل کار) </a:t>
            </a:r>
            <a:r>
              <a:rPr lang="fa-IR" sz="2800" dirty="0">
                <a:latin typeface="Calibri"/>
                <a:ea typeface="Calibri"/>
                <a:cs typeface="B Nazanin"/>
              </a:rPr>
              <a:t>علیه زنان </a:t>
            </a:r>
            <a:r>
              <a:rPr lang="fa-IR" sz="2800" dirty="0" smtClean="0">
                <a:latin typeface="Calibri"/>
                <a:ea typeface="Calibri"/>
                <a:cs typeface="B Nazanin"/>
              </a:rPr>
              <a:t>با استفاده از تکنیک </a:t>
            </a:r>
            <a:r>
              <a:rPr lang="fa-IR" sz="2800" dirty="0">
                <a:latin typeface="Calibri"/>
                <a:ea typeface="Calibri"/>
                <a:cs typeface="B Nazanin"/>
              </a:rPr>
              <a:t>«نقشه کشی اجتماعی</a:t>
            </a:r>
            <a:r>
              <a:rPr lang="fa-IR" sz="2800" dirty="0" smtClean="0">
                <a:latin typeface="Calibri"/>
                <a:ea typeface="Calibri"/>
                <a:cs typeface="B Nazanin"/>
              </a:rPr>
              <a:t>» با مشارکت زنان محلی،  و نشان گذاری </a:t>
            </a:r>
            <a:r>
              <a:rPr lang="fa-IR" sz="2800" dirty="0" smtClean="0"/>
              <a:t>داده‌های </a:t>
            </a:r>
            <a:r>
              <a:rPr lang="fa-IR" sz="2800" dirty="0"/>
              <a:t>جمع‌آوری شده با استفاده از نرم‌افزار </a:t>
            </a:r>
            <a:r>
              <a:rPr lang="en-US" sz="2800" dirty="0"/>
              <a:t>GIS </a:t>
            </a:r>
            <a:r>
              <a:rPr lang="fa-IR" sz="2800" dirty="0" smtClean="0"/>
              <a:t> بر </a:t>
            </a:r>
            <a:r>
              <a:rPr lang="fa-IR" sz="2800" dirty="0"/>
              <a:t>روی نقشه‌های شهری </a:t>
            </a:r>
            <a:r>
              <a:rPr lang="fa-IR" sz="2800" dirty="0" smtClean="0"/>
              <a:t>و ترکیب کلیه نقشه ها</a:t>
            </a:r>
          </a:p>
          <a:p>
            <a:pPr mar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fa-IR" sz="2800" dirty="0" smtClean="0"/>
          </a:p>
          <a:p>
            <a:pPr mar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800" b="1" dirty="0" smtClean="0"/>
              <a:t>مزیت: </a:t>
            </a:r>
            <a:r>
              <a:rPr lang="fa-IR" sz="2800" dirty="0" smtClean="0"/>
              <a:t>زنان در طی فرآیند تشخیص و حل معضل دخیل هستند. </a:t>
            </a:r>
          </a:p>
          <a:p>
            <a:pPr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endParaRPr lang="en-US" sz="2800" dirty="0"/>
          </a:p>
          <a:p>
            <a:pPr marL="0" marR="0" lv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:\Jobs\Asib- Nahid\Nahid\report-3\PIC-3\IMG_69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406536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2663"/>
            <a:ext cx="4065368" cy="303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2662"/>
            <a:ext cx="4038600" cy="301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6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05400"/>
            <a:ext cx="67818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ony\Downloads\DSCN4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848600" cy="57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ony\Downloads\DSCN4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533399"/>
            <a:ext cx="7816233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324600" cy="617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D:\Nikzad\asibhaye ejtemaie\Asib-M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239000" cy="599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سخن پایانی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870" y="152400"/>
            <a:ext cx="7543800" cy="3886200"/>
          </a:xfrm>
        </p:spPr>
        <p:txBody>
          <a:bodyPr>
            <a:normAutofit/>
          </a:bodyPr>
          <a:lstStyle/>
          <a:p>
            <a:pPr algn="just" rtl="1"/>
            <a:r>
              <a:rPr lang="fa-IR" sz="3600" dirty="0" smtClean="0"/>
              <a:t>لزوم تغییر رویکردهای کلان درباره شهر</a:t>
            </a:r>
          </a:p>
          <a:p>
            <a:pPr algn="just" rtl="1"/>
            <a:r>
              <a:rPr lang="fa-IR" sz="3600" dirty="0" smtClean="0"/>
              <a:t>لزوم فراهم ساختن فضای تشکل یابی و نهادسازی گروه های زنان در محلات</a:t>
            </a:r>
          </a:p>
          <a:p>
            <a:pPr algn="just" rtl="1"/>
            <a:r>
              <a:rPr lang="fa-IR" sz="3600" dirty="0" smtClean="0"/>
              <a:t>ناامنی برای زنان = ناامنی برای جامعه </a:t>
            </a:r>
            <a:endParaRPr lang="en-US" sz="3600" dirty="0" smtClean="0"/>
          </a:p>
          <a:p>
            <a:pPr marL="0" indent="0" algn="just" rtl="1">
              <a:buNone/>
            </a:pPr>
            <a:r>
              <a:rPr lang="en-US" sz="3600" dirty="0"/>
              <a:t> </a:t>
            </a:r>
            <a:r>
              <a:rPr lang="en-US" sz="3600" dirty="0" smtClean="0"/>
              <a:t> </a:t>
            </a:r>
            <a:r>
              <a:rPr lang="fa-IR" sz="3600" dirty="0" smtClean="0"/>
              <a:t>خشونت علیه زنان = خشونت علیه جامعه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810000"/>
            <a:ext cx="194468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5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fa-IR" sz="4400" dirty="0" smtClean="0">
                <a:cs typeface="B Nazanin" pitchFamily="2" charset="-78"/>
              </a:rPr>
              <a:t>پیش گفتار </a:t>
            </a:r>
            <a:r>
              <a:rPr lang="fa-IR" sz="3200" dirty="0" smtClean="0">
                <a:cs typeface="B Nazanin" pitchFamily="2" charset="-78"/>
              </a:rPr>
              <a:t>(پیش فرض ها)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543800" cy="3886200"/>
          </a:xfrm>
        </p:spPr>
        <p:txBody>
          <a:bodyPr/>
          <a:lstStyle/>
          <a:p>
            <a:pPr algn="just" rtl="1"/>
            <a:r>
              <a:rPr lang="fa-IR" dirty="0" smtClean="0">
                <a:cs typeface="B Nazanin" pitchFamily="2" charset="-78"/>
              </a:rPr>
              <a:t>«جنسیت» </a:t>
            </a:r>
            <a:r>
              <a:rPr lang="fa-IR" dirty="0">
                <a:cs typeface="B Nazanin" pitchFamily="2" charset="-78"/>
              </a:rPr>
              <a:t>عنصر مهمی است که باید هنگام برنامه ریزی و طراحی خدمات ضروری در جوامع در نظر گرفته است. </a:t>
            </a:r>
            <a:endParaRPr lang="fa-IR" dirty="0" smtClean="0">
              <a:cs typeface="B Nazanin" pitchFamily="2" charset="-78"/>
            </a:endParaRPr>
          </a:p>
          <a:p>
            <a:pPr algn="just" rtl="1"/>
            <a:r>
              <a:rPr lang="fa-IR" dirty="0" smtClean="0">
                <a:cs typeface="B Nazanin" pitchFamily="2" charset="-78"/>
              </a:rPr>
              <a:t>«طراحی شهری» باید </a:t>
            </a:r>
            <a:r>
              <a:rPr lang="fa-IR" dirty="0">
                <a:cs typeface="B Nazanin" pitchFamily="2" charset="-78"/>
              </a:rPr>
              <a:t>به عنوان بخشی مهم و اساسی از یک رویکرد چند سطحی توسعه امنیت اجتماعی مد نظر قرار بگیرد. </a:t>
            </a:r>
            <a:endParaRPr lang="fa-IR" dirty="0" smtClean="0">
              <a:cs typeface="B Nazanin" pitchFamily="2" charset="-78"/>
            </a:endParaRPr>
          </a:p>
          <a:p>
            <a:pPr algn="just" rtl="1"/>
            <a:r>
              <a:rPr lang="fa-IR" dirty="0" smtClean="0">
                <a:cs typeface="B Nazanin" pitchFamily="2" charset="-78"/>
              </a:rPr>
              <a:t>«ترس»  و «احساس ناامنی» نقش </a:t>
            </a:r>
            <a:r>
              <a:rPr lang="fa-IR" dirty="0">
                <a:cs typeface="B Nazanin" pitchFamily="2" charset="-78"/>
              </a:rPr>
              <a:t>مهمی از نحوه استفاده زنان از مکان های عمومی دارد؛ </a:t>
            </a:r>
            <a:endParaRPr lang="fa-IR" dirty="0" smtClean="0">
              <a:cs typeface="B Nazanin" pitchFamily="2" charset="-78"/>
            </a:endParaRPr>
          </a:p>
          <a:p>
            <a:pPr algn="just" rtl="1"/>
            <a:r>
              <a:rPr lang="fa-IR" dirty="0" smtClean="0">
                <a:cs typeface="B Nazanin" pitchFamily="2" charset="-78"/>
              </a:rPr>
              <a:t>تضمین </a:t>
            </a:r>
            <a:r>
              <a:rPr lang="fa-IR" dirty="0">
                <a:cs typeface="B Nazanin" pitchFamily="2" charset="-78"/>
              </a:rPr>
              <a:t>حضور برابر </a:t>
            </a:r>
            <a:r>
              <a:rPr lang="fa-IR" dirty="0" smtClean="0">
                <a:cs typeface="B Nazanin" pitchFamily="2" charset="-78"/>
              </a:rPr>
              <a:t>زنان در </a:t>
            </a:r>
            <a:r>
              <a:rPr lang="fa-IR" dirty="0">
                <a:cs typeface="B Nazanin" pitchFamily="2" charset="-78"/>
              </a:rPr>
              <a:t>فضاهای عمومی، </a:t>
            </a:r>
            <a:r>
              <a:rPr lang="fa-IR" dirty="0" smtClean="0">
                <a:cs typeface="B Nazanin" pitchFamily="2" charset="-78"/>
              </a:rPr>
              <a:t>آنها </a:t>
            </a:r>
            <a:r>
              <a:rPr lang="fa-IR" dirty="0">
                <a:cs typeface="B Nazanin" pitchFamily="2" charset="-78"/>
              </a:rPr>
              <a:t>باید در فرآیند برنامه ریزی و طراحی شهری مشارکت فعال داشته باشند.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54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781800" cy="1371600"/>
          </a:xfrm>
        </p:spPr>
        <p:txBody>
          <a:bodyPr>
            <a:normAutofit fontScale="90000"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3600" b="1" dirty="0" smtClean="0">
                <a:latin typeface="Calibri"/>
                <a:ea typeface="Calibri"/>
                <a:cs typeface="B Nazanin"/>
              </a:rPr>
              <a:t>اهمیت ایمن </a:t>
            </a:r>
            <a:r>
              <a:rPr lang="fa-IR" sz="3600" b="1" dirty="0">
                <a:latin typeface="Calibri"/>
                <a:ea typeface="Calibri"/>
                <a:cs typeface="B Nazanin"/>
              </a:rPr>
              <a:t>سازی فضاهای عمومی برای زنان</a:t>
            </a:r>
            <a:r>
              <a:rPr lang="en-US" sz="2800" dirty="0">
                <a:latin typeface="Calibri"/>
                <a:ea typeface="Calibri"/>
                <a:cs typeface="Arial"/>
              </a:rPr>
              <a:t/>
            </a:r>
            <a:br>
              <a:rPr lang="en-US" sz="2800" dirty="0">
                <a:latin typeface="Calibri"/>
                <a:ea typeface="Calibri"/>
                <a:cs typeface="Arial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543800" cy="3200400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dirty="0">
                <a:latin typeface="Calibri"/>
                <a:ea typeface="Calibri"/>
                <a:cs typeface="B Nazanin"/>
              </a:rPr>
              <a:t>ایمن سازی فضاهای </a:t>
            </a:r>
            <a:r>
              <a:rPr lang="fa-IR" dirty="0" smtClean="0">
                <a:latin typeface="Calibri"/>
                <a:ea typeface="Calibri"/>
                <a:cs typeface="B Nazanin"/>
              </a:rPr>
              <a:t>عمومی</a:t>
            </a:r>
            <a:r>
              <a:rPr lang="en-US" dirty="0" smtClean="0">
                <a:latin typeface="Calibri"/>
                <a:ea typeface="Calibri"/>
                <a:cs typeface="B Nazanin"/>
              </a:rPr>
              <a:t>:</a:t>
            </a:r>
          </a:p>
          <a:p>
            <a:pPr marL="0" indent="0" algn="just" rtl="1">
              <a:buNone/>
            </a:pPr>
            <a:r>
              <a:rPr lang="fa-IR" dirty="0" smtClean="0">
                <a:latin typeface="Calibri"/>
                <a:ea typeface="Calibri"/>
                <a:cs typeface="B Nazanin"/>
              </a:rPr>
              <a:t> این </a:t>
            </a:r>
            <a:r>
              <a:rPr lang="fa-IR" dirty="0">
                <a:latin typeface="Calibri"/>
                <a:ea typeface="Calibri"/>
                <a:cs typeface="B Nazanin"/>
              </a:rPr>
              <a:t>آگاهی را افزایش می دهد که فضا خنثی نیست. طراحی فضاها می تواند میزان استفاده، مناسب بودن و ایمنی آنها را برای زنان و دختران، کاهش یا افزایش دهد</a:t>
            </a:r>
            <a:r>
              <a:rPr lang="en-US" dirty="0">
                <a:latin typeface="Calibri"/>
                <a:ea typeface="Calibri"/>
                <a:cs typeface="B Nazanin"/>
              </a:rPr>
              <a:t>.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fa-IR" dirty="0">
                <a:latin typeface="Calibri"/>
                <a:ea typeface="Calibri"/>
                <a:cs typeface="B Nazanin"/>
              </a:rPr>
              <a:t>نشان می دهد جنسیت و روابط جنسیتی بین زن و مرد به عنوان عوامل کلیدی شکل گیری و توسعه فضاها هستند</a:t>
            </a:r>
            <a:r>
              <a:rPr lang="en-US" dirty="0" smtClean="0">
                <a:latin typeface="Calibri"/>
                <a:ea typeface="Calibri"/>
                <a:cs typeface="B Nazanin"/>
              </a:rPr>
              <a:t>.</a:t>
            </a:r>
            <a:endParaRPr lang="en-US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4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81800" cy="1600200"/>
          </a:xfrm>
        </p:spPr>
        <p:txBody>
          <a:bodyPr>
            <a:normAutofit fontScale="90000"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B Nazanin"/>
              </a:rPr>
              <a:t>اهمیت </a:t>
            </a:r>
            <a:r>
              <a:rPr lang="fa-IR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B Nazanin"/>
              </a:rPr>
              <a:t>ایمن سازی فضاهای عمومی برای زنان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Arial"/>
              </a:rPr>
              <a:t/>
            </a:r>
            <a:b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Arial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7543800" cy="3886200"/>
          </a:xfrm>
        </p:spPr>
        <p:txBody>
          <a:bodyPr>
            <a:norm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fa-IR" dirty="0" smtClean="0">
                <a:latin typeface="Calibri"/>
                <a:ea typeface="Calibri"/>
                <a:cs typeface="B Nazanin"/>
              </a:rPr>
              <a:t>ترویج ابتکارات </a:t>
            </a:r>
            <a:r>
              <a:rPr lang="fa-IR" dirty="0">
                <a:latin typeface="Calibri"/>
                <a:ea typeface="Calibri"/>
                <a:cs typeface="B Nazanin"/>
              </a:rPr>
              <a:t>سازماندهی مجدد فضاها بر اساس نقش های جدید جنسیتی در جامعه </a:t>
            </a:r>
            <a:endParaRPr lang="fa-IR" dirty="0" smtClean="0"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fa-IR" dirty="0" smtClean="0">
                <a:latin typeface="Calibri"/>
                <a:ea typeface="Calibri"/>
                <a:cs typeface="B Nazanin"/>
              </a:rPr>
              <a:t>نشان </a:t>
            </a:r>
            <a:r>
              <a:rPr lang="fa-IR" dirty="0">
                <a:latin typeface="Calibri"/>
                <a:ea typeface="Calibri"/>
                <a:cs typeface="B Nazanin"/>
              </a:rPr>
              <a:t>می دهد ترس های زنان بر اساس واقعیت است (رابطه بین احساس ترس و تجربه خشونت) و زنان می دانند </a:t>
            </a:r>
            <a:r>
              <a:rPr lang="fa-IR" dirty="0" smtClean="0">
                <a:latin typeface="Calibri"/>
                <a:ea typeface="Calibri"/>
                <a:cs typeface="B Nazanin"/>
              </a:rPr>
              <a:t>چه زمانی </a:t>
            </a:r>
            <a:r>
              <a:rPr lang="fa-IR" dirty="0">
                <a:latin typeface="Calibri"/>
                <a:ea typeface="Calibri"/>
                <a:cs typeface="B Nazanin"/>
              </a:rPr>
              <a:t>و کجا احساس ناامنی داشته </a:t>
            </a:r>
            <a:r>
              <a:rPr lang="fa-IR" dirty="0" smtClean="0">
                <a:latin typeface="Calibri"/>
                <a:ea typeface="Calibri"/>
                <a:cs typeface="B Nazanin"/>
              </a:rPr>
              <a:t>باشند.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4953000" cy="277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5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81800" cy="1600200"/>
          </a:xfrm>
        </p:spPr>
        <p:txBody>
          <a:bodyPr>
            <a:normAutofit fontScale="90000"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B Nazanin"/>
              </a:rPr>
              <a:t>اهمیت </a:t>
            </a:r>
            <a:r>
              <a:rPr lang="fa-IR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B Nazanin"/>
              </a:rPr>
              <a:t>ایمن </a:t>
            </a:r>
            <a:r>
              <a:rPr lang="fa-IR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B Nazanin"/>
              </a:rPr>
              <a:t>سازی فضاهای عمومی برای زنان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Arial"/>
              </a:rPr>
              <a:t/>
            </a:r>
            <a:b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Arial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"/>
            <a:ext cx="7543800" cy="4343400"/>
          </a:xfrm>
        </p:spPr>
        <p:txBody>
          <a:bodyPr>
            <a:no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fa-IR" dirty="0">
                <a:latin typeface="Calibri"/>
                <a:ea typeface="Calibri"/>
                <a:cs typeface="B Nazanin"/>
              </a:rPr>
              <a:t>مشخص می کند زمانی که زنان به دلیل ناامنی از یک مکان استفاده نمی کنند، این مکان برای زنان و همه افراد دیگر ناامن تر می شود. </a:t>
            </a:r>
            <a:endParaRPr lang="fa-IR" dirty="0" smtClean="0">
              <a:latin typeface="Calibri"/>
              <a:ea typeface="Calibri"/>
              <a:cs typeface="B Nazanin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fa-IR" dirty="0" smtClean="0">
                <a:latin typeface="Calibri"/>
                <a:ea typeface="Calibri"/>
                <a:cs typeface="B Nazanin"/>
              </a:rPr>
              <a:t>فضاها </a:t>
            </a:r>
            <a:r>
              <a:rPr lang="fa-IR" dirty="0">
                <a:latin typeface="Calibri"/>
                <a:ea typeface="Calibri"/>
                <a:cs typeface="B Nazanin"/>
              </a:rPr>
              <a:t>در شهر، بازتاب روابط قدرتی هستند که رفتارها و تفاوت های بین زندگی زن و مرد را مشخص می کند</a:t>
            </a:r>
            <a:r>
              <a:rPr lang="en-US" dirty="0" smtClean="0">
                <a:latin typeface="Calibri"/>
                <a:ea typeface="Calibri"/>
                <a:cs typeface="B Nazanin"/>
              </a:rPr>
              <a:t>.</a:t>
            </a:r>
            <a:endParaRPr lang="fa-IR" dirty="0" smtClean="0">
              <a:latin typeface="Calibri"/>
              <a:ea typeface="Calibri"/>
              <a:cs typeface="Arial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fa-IR" dirty="0" smtClean="0">
                <a:latin typeface="Calibri"/>
                <a:ea typeface="Calibri"/>
                <a:cs typeface="B Nazanin"/>
              </a:rPr>
              <a:t>حق </a:t>
            </a:r>
            <a:r>
              <a:rPr lang="fa-IR" dirty="0">
                <a:latin typeface="Calibri"/>
                <a:ea typeface="Calibri"/>
                <a:cs typeface="B Nazanin"/>
              </a:rPr>
              <a:t>زنان و دختران را نسبت به شهر و شهروندی به عنوان یک پیش شرط برای داشتن شهری برابر و پایدار، ترویج </a:t>
            </a:r>
            <a:r>
              <a:rPr lang="fa-IR" dirty="0" smtClean="0">
                <a:latin typeface="Calibri"/>
                <a:ea typeface="Calibri"/>
                <a:cs typeface="B Nazanin"/>
              </a:rPr>
              <a:t>و تثبیت می کند.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6781800" cy="1600200"/>
          </a:xfrm>
        </p:spPr>
        <p:txBody>
          <a:bodyPr>
            <a:normAutofit fontScale="90000"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B Nazanin"/>
              </a:rPr>
              <a:t>اهمیت </a:t>
            </a:r>
            <a:r>
              <a:rPr lang="fa-IR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B Nazanin"/>
              </a:rPr>
              <a:t>ایمن </a:t>
            </a:r>
            <a:r>
              <a:rPr lang="fa-IR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B Nazanin"/>
              </a:rPr>
              <a:t>سازی فضاهای عمومی برای زنان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Arial"/>
              </a:rPr>
              <a:t/>
            </a:r>
            <a:b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Arial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43800" cy="4343400"/>
          </a:xfrm>
        </p:spPr>
        <p:txBody>
          <a:bodyPr>
            <a:no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fa-IR" dirty="0" smtClean="0">
                <a:latin typeface="Calibri"/>
                <a:ea typeface="Calibri"/>
                <a:cs typeface="B Nazanin"/>
              </a:rPr>
              <a:t>زمانی </a:t>
            </a:r>
            <a:r>
              <a:rPr lang="fa-IR" dirty="0">
                <a:latin typeface="Calibri"/>
                <a:ea typeface="Calibri"/>
                <a:cs typeface="B Nazanin"/>
              </a:rPr>
              <a:t>که زنان به دلیل ناامنی از یک مکان استفاده نمی کنند، این مکان برای زنان و همه افراد دیگر ناامن تر می </a:t>
            </a:r>
            <a:r>
              <a:rPr lang="fa-IR" dirty="0" smtClean="0">
                <a:latin typeface="Calibri"/>
                <a:ea typeface="Calibri"/>
                <a:cs typeface="B Nazanin"/>
              </a:rPr>
              <a:t>شود</a:t>
            </a:r>
            <a:r>
              <a:rPr lang="en-US" dirty="0" smtClean="0">
                <a:latin typeface="Calibri"/>
                <a:ea typeface="Calibri"/>
                <a:cs typeface="B Nazanin"/>
              </a:rPr>
              <a:t>.</a:t>
            </a:r>
            <a:endParaRPr lang="fa-IR" dirty="0" smtClean="0">
              <a:latin typeface="Calibri"/>
              <a:ea typeface="Calibri"/>
              <a:cs typeface="B Nazanin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fa-IR" dirty="0">
                <a:latin typeface="Calibri"/>
                <a:ea typeface="Calibri"/>
                <a:cs typeface="B Nazanin"/>
              </a:rPr>
              <a:t>فضاها در شهر، بازتاب روابط قدرتی هستند که رفتارها و تفاوت های بین زندگی زن و مرد را مشخص می کند</a:t>
            </a:r>
            <a:r>
              <a:rPr lang="en-US" dirty="0" smtClean="0">
                <a:latin typeface="Calibri"/>
                <a:ea typeface="Calibri"/>
                <a:cs typeface="B Nazanin"/>
              </a:rPr>
              <a:t>.</a:t>
            </a:r>
            <a:endParaRPr lang="fa-IR" dirty="0" smtClean="0">
              <a:latin typeface="Calibri"/>
              <a:ea typeface="Calibri"/>
              <a:cs typeface="Arial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fa-IR" dirty="0">
                <a:latin typeface="Calibri"/>
                <a:ea typeface="Calibri"/>
                <a:cs typeface="B Nazanin"/>
              </a:rPr>
              <a:t>ترویج و </a:t>
            </a:r>
            <a:r>
              <a:rPr lang="fa-IR" dirty="0" smtClean="0">
                <a:latin typeface="Calibri"/>
                <a:ea typeface="Calibri"/>
                <a:cs typeface="B Nazanin"/>
              </a:rPr>
              <a:t>تثبیت حق </a:t>
            </a:r>
            <a:r>
              <a:rPr lang="fa-IR" dirty="0">
                <a:latin typeface="Calibri"/>
                <a:ea typeface="Calibri"/>
                <a:cs typeface="B Nazanin"/>
              </a:rPr>
              <a:t>زنان و </a:t>
            </a:r>
            <a:r>
              <a:rPr lang="fa-IR" dirty="0" smtClean="0">
                <a:latin typeface="Calibri"/>
                <a:ea typeface="Calibri"/>
                <a:cs typeface="B Nazanin"/>
              </a:rPr>
              <a:t>دختران </a:t>
            </a:r>
            <a:r>
              <a:rPr lang="fa-IR" dirty="0">
                <a:latin typeface="Calibri"/>
                <a:ea typeface="Calibri"/>
                <a:cs typeface="B Nazanin"/>
              </a:rPr>
              <a:t>نسبت به شهر و شهروندی به عنوان یک پیش شرط برای داشتن شهری برابر و </a:t>
            </a:r>
            <a:r>
              <a:rPr lang="fa-IR" dirty="0" smtClean="0">
                <a:latin typeface="Calibri"/>
                <a:ea typeface="Calibri"/>
                <a:cs typeface="B Nazanin"/>
              </a:rPr>
              <a:t>پایدار</a:t>
            </a:r>
            <a:r>
              <a:rPr lang="fa-IR" dirty="0">
                <a:latin typeface="Calibri"/>
                <a:ea typeface="Calibri"/>
                <a:cs typeface="B Nazani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781800" cy="914400"/>
          </a:xfrm>
        </p:spPr>
        <p:txBody>
          <a:bodyPr>
            <a:normAutofit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B Nazanin"/>
              </a:rPr>
              <a:t>راهکارهای ایمن سازی فضا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543800" cy="4419600"/>
          </a:xfrm>
        </p:spPr>
        <p:txBody>
          <a:bodyPr>
            <a:noAutofit/>
          </a:bodyPr>
          <a:lstStyle/>
          <a:p>
            <a:pPr marR="0" lvl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fa-IR" dirty="0" smtClean="0"/>
              <a:t> </a:t>
            </a:r>
            <a:r>
              <a:rPr lang="fa-IR" sz="3200" b="1" dirty="0" smtClean="0"/>
              <a:t>بازبینی امنیتی: </a:t>
            </a:r>
            <a:r>
              <a:rPr lang="fa-IR" dirty="0" smtClean="0"/>
              <a:t>وارد </a:t>
            </a:r>
            <a:r>
              <a:rPr lang="fa-IR" dirty="0"/>
              <a:t>منطقه ای شدن و بازبینی نمودن عواملی که یک منطقه را امن یا  ناامن می سازنند. </a:t>
            </a:r>
            <a:endParaRPr lang="fa-IR" dirty="0" smtClean="0"/>
          </a:p>
          <a:p>
            <a:pPr marL="0" marR="0" lv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dirty="0" smtClean="0"/>
              <a:t>سه </a:t>
            </a:r>
            <a:r>
              <a:rPr lang="fa-IR" dirty="0"/>
              <a:t>دسته از عوامل بر امنیت یک فضای عمومی تاثیر می گذارند: </a:t>
            </a:r>
          </a:p>
          <a:p>
            <a:pPr marL="0" marR="0" lv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dirty="0"/>
              <a:t>یک) عوامل زیربنایی از جمله سیستم </a:t>
            </a:r>
            <a:r>
              <a:rPr lang="fa-IR" dirty="0" smtClean="0"/>
              <a:t>روشنایی، </a:t>
            </a:r>
            <a:r>
              <a:rPr lang="fa-IR" dirty="0"/>
              <a:t>وضعیت پیاده روها </a:t>
            </a:r>
            <a:r>
              <a:rPr lang="fa-IR" dirty="0" smtClean="0"/>
              <a:t>و ...</a:t>
            </a:r>
          </a:p>
          <a:p>
            <a:pPr marL="0" marR="0" lv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dirty="0" smtClean="0"/>
              <a:t>دو</a:t>
            </a:r>
            <a:r>
              <a:rPr lang="fa-IR" dirty="0"/>
              <a:t>) عواملی شامل محل اتاقکهای پلیس ، تلفنهای عمومی یا بودنِ مغازه ها و فروشنده ها</a:t>
            </a:r>
          </a:p>
          <a:p>
            <a:pPr marL="0" marR="0" lv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dirty="0" smtClean="0"/>
              <a:t>سه</a:t>
            </a:r>
            <a:r>
              <a:rPr lang="fa-IR" dirty="0"/>
              <a:t>) واکنش مردم نسبت به آزارهای جنسی </a:t>
            </a:r>
            <a:endParaRPr lang="fa-IR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00410"/>
            <a:ext cx="3608388" cy="270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9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6781800" cy="914400"/>
          </a:xfrm>
        </p:spPr>
        <p:txBody>
          <a:bodyPr>
            <a:normAutofit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B Nazanin"/>
              </a:rPr>
              <a:t>راهکارهای ایمن سازی فضا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7543800" cy="3352800"/>
          </a:xfrm>
        </p:spPr>
        <p:txBody>
          <a:bodyPr>
            <a:noAutofit/>
          </a:bodyPr>
          <a:lstStyle/>
          <a:p>
            <a:pPr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fa-IR" sz="2800" dirty="0" smtClean="0"/>
              <a:t> </a:t>
            </a:r>
            <a:r>
              <a:rPr lang="fa-IR" sz="2800" b="1" dirty="0"/>
              <a:t>خودگردان شدن مدیریت </a:t>
            </a:r>
            <a:r>
              <a:rPr lang="fa-IR" sz="2800" b="1" dirty="0" smtClean="0"/>
              <a:t>شهری: </a:t>
            </a:r>
            <a:r>
              <a:rPr lang="fa-IR" sz="2800" dirty="0">
                <a:latin typeface="Calibri"/>
                <a:ea typeface="Calibri"/>
                <a:cs typeface="B Nazanin"/>
              </a:rPr>
              <a:t>محله‌ها باید خودگردان شوند </a:t>
            </a:r>
            <a:r>
              <a:rPr lang="fa-IR" sz="2800" dirty="0" smtClean="0">
                <a:latin typeface="Calibri"/>
                <a:ea typeface="Calibri"/>
                <a:cs typeface="B Nazanin"/>
              </a:rPr>
              <a:t>تا </a:t>
            </a:r>
            <a:r>
              <a:rPr lang="fa-IR" sz="2800" dirty="0">
                <a:latin typeface="Calibri"/>
                <a:ea typeface="Calibri"/>
                <a:cs typeface="B Nazanin"/>
              </a:rPr>
              <a:t>احساس هویت محلی و تلاش برای بهبود آن در میان ساکنان یک محله تقویت‌شده و مشارکت واقعی نه صوری آنان تضمین شود. </a:t>
            </a:r>
            <a:endParaRPr lang="en-US" sz="2800" dirty="0" smtClean="0">
              <a:latin typeface="Calibri"/>
              <a:ea typeface="Calibri"/>
              <a:cs typeface="B Nazanin"/>
            </a:endParaRPr>
          </a:p>
          <a:p>
            <a:pPr mar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smtClean="0">
                <a:latin typeface="Calibri"/>
                <a:ea typeface="Calibri"/>
                <a:cs typeface="B Nazanin"/>
              </a:rPr>
              <a:t>   </a:t>
            </a:r>
            <a:r>
              <a:rPr lang="fa-IR" sz="2800" dirty="0" smtClean="0">
                <a:latin typeface="Calibri"/>
                <a:ea typeface="Calibri"/>
                <a:cs typeface="B Nazanin"/>
              </a:rPr>
              <a:t>زنان </a:t>
            </a:r>
            <a:r>
              <a:rPr lang="fa-IR" sz="2800" dirty="0">
                <a:latin typeface="Calibri"/>
                <a:ea typeface="Calibri"/>
                <a:cs typeface="B Nazanin"/>
              </a:rPr>
              <a:t>را باید نه صرفاً به‌عنوان ابژه ای که با مسئله ناامنی و خشونت در شهر مواجه هستند، بلکه به عنوان </a:t>
            </a:r>
            <a:r>
              <a:rPr lang="fa-IR" sz="2800" u="sng" dirty="0">
                <a:latin typeface="Calibri"/>
                <a:ea typeface="Calibri"/>
                <a:cs typeface="B Nazanin"/>
              </a:rPr>
              <a:t>سوژه‌ای فعال</a:t>
            </a:r>
            <a:r>
              <a:rPr lang="fa-IR" sz="2800" dirty="0">
                <a:latin typeface="Calibri"/>
                <a:ea typeface="Calibri"/>
                <a:cs typeface="B Nazanin"/>
              </a:rPr>
              <a:t> برای حل این مسئله دید.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endParaRPr lang="en-US" sz="2800" dirty="0"/>
          </a:p>
          <a:p>
            <a:pPr marL="0" marR="0" lv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600" b="1" i="1" dirty="0" smtClean="0">
                <a:cs typeface="B Nazanin" pitchFamily="2" charset="-78"/>
              </a:rPr>
              <a:t>نکته مهم</a:t>
            </a:r>
            <a:endParaRPr lang="en-US" sz="6600" b="1" i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0"/>
            <a:ext cx="7543800" cy="2286000"/>
          </a:xfrm>
        </p:spPr>
        <p:txBody>
          <a:bodyPr>
            <a:noAutofit/>
          </a:bodyPr>
          <a:lstStyle/>
          <a:p>
            <a:pPr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 اگر </a:t>
            </a:r>
            <a:r>
              <a:rPr lang="fa-IR" sz="2800" dirty="0">
                <a:latin typeface="Calibri"/>
                <a:ea typeface="Calibri"/>
                <a:cs typeface="B Nazanin"/>
              </a:rPr>
              <a:t>می‌خواهیم شهری ایمن بسازیم </a:t>
            </a:r>
            <a:r>
              <a:rPr lang="fa-IR" sz="2800" dirty="0" smtClean="0">
                <a:latin typeface="Calibri"/>
                <a:ea typeface="Calibri"/>
                <a:cs typeface="B Nazanin"/>
              </a:rPr>
              <a:t>باید نیازها مطالبات </a:t>
            </a:r>
            <a:r>
              <a:rPr lang="fa-IR" sz="2800" u="sng" dirty="0">
                <a:latin typeface="Calibri"/>
                <a:ea typeface="Calibri"/>
                <a:cs typeface="B Nazanin"/>
              </a:rPr>
              <a:t>همه گروه‌های </a:t>
            </a:r>
            <a:r>
              <a:rPr lang="fa-IR" sz="2800" u="sng" dirty="0" smtClean="0">
                <a:latin typeface="Calibri"/>
                <a:ea typeface="Calibri"/>
                <a:cs typeface="B Nazanin"/>
              </a:rPr>
              <a:t>زنان جامعه</a:t>
            </a:r>
            <a:r>
              <a:rPr lang="fa-IR" sz="2800" dirty="0" smtClean="0">
                <a:latin typeface="Calibri"/>
                <a:ea typeface="Calibri"/>
                <a:cs typeface="B Nazanin"/>
              </a:rPr>
              <a:t> </a:t>
            </a:r>
            <a:r>
              <a:rPr lang="fa-IR" sz="2800" dirty="0">
                <a:latin typeface="Calibri"/>
                <a:ea typeface="Calibri"/>
                <a:cs typeface="B Nazanin"/>
              </a:rPr>
              <a:t>به‌ویژه گروه‌های </a:t>
            </a:r>
            <a:r>
              <a:rPr lang="fa-IR" sz="2800" dirty="0" smtClean="0">
                <a:latin typeface="Calibri"/>
                <a:ea typeface="Calibri"/>
                <a:cs typeface="B Nazanin"/>
              </a:rPr>
              <a:t>فرودست، کم قدرت و به حاشیه رانده شده را برای </a:t>
            </a:r>
            <a:r>
              <a:rPr lang="fa-IR" sz="2800" dirty="0">
                <a:latin typeface="Calibri"/>
                <a:ea typeface="Calibri"/>
                <a:cs typeface="B Nazanin"/>
              </a:rPr>
              <a:t>زندگی در چنین شهری را بشناسیم</a:t>
            </a:r>
            <a:r>
              <a:rPr lang="fa-IR" sz="2800" dirty="0" smtClean="0">
                <a:latin typeface="Calibri"/>
                <a:ea typeface="Calibri"/>
                <a:cs typeface="B Nazanin"/>
              </a:rPr>
              <a:t>.</a:t>
            </a:r>
            <a:r>
              <a:rPr lang="ar-SA" sz="2800" dirty="0">
                <a:latin typeface="Calibri"/>
                <a:ea typeface="Calibri"/>
                <a:cs typeface="Arial"/>
              </a:rPr>
              <a:t> </a:t>
            </a:r>
            <a:endParaRPr lang="en-US" sz="2800" dirty="0"/>
          </a:p>
        </p:txBody>
      </p:sp>
      <p:pic>
        <p:nvPicPr>
          <p:cNvPr id="2050" name="Picture 2" descr="G:\Jobs\Asib- Nahid\Nahid\report-3\PIC-3\IMG_6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398"/>
            <a:ext cx="4953000" cy="3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175</TotalTime>
  <Words>679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NewsPrint</vt:lpstr>
      <vt:lpstr>         فضای شهری؛  فضایی که از آنِ زنان نیست</vt:lpstr>
      <vt:lpstr>پیش گفتار (پیش فرض ها)</vt:lpstr>
      <vt:lpstr>اهمیت ایمن سازی فضاهای عمومی برای زنان </vt:lpstr>
      <vt:lpstr>اهمیت ایمن سازی فضاهای عمومی برای زنان </vt:lpstr>
      <vt:lpstr>اهمیت ایمن سازی فضاهای عمومی برای زنان </vt:lpstr>
      <vt:lpstr>اهمیت ایمن سازی فضاهای عمومی برای زنان </vt:lpstr>
      <vt:lpstr>راهکارهای ایمن سازی فضا </vt:lpstr>
      <vt:lpstr>راهکارهای ایمن سازی فضا </vt:lpstr>
      <vt:lpstr>نکته مهم</vt:lpstr>
      <vt:lpstr>راهکارهای ایمن سازی فضا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سخن پایانی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چهارمین نشست حق بر شهر مجمع باهمستان:               فضای شهری؛ فضایی که از آنِ زنان نیست</dc:title>
  <dc:creator>Sony</dc:creator>
  <cp:lastModifiedBy>Sony</cp:lastModifiedBy>
  <cp:revision>18</cp:revision>
  <dcterms:created xsi:type="dcterms:W3CDTF">2014-12-16T08:42:44Z</dcterms:created>
  <dcterms:modified xsi:type="dcterms:W3CDTF">2014-12-17T18:33:11Z</dcterms:modified>
</cp:coreProperties>
</file>