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6" r:id="rId3"/>
    <p:sldId id="288" r:id="rId4"/>
    <p:sldId id="291" r:id="rId5"/>
    <p:sldId id="270" r:id="rId6"/>
    <p:sldId id="289" r:id="rId7"/>
    <p:sldId id="301" r:id="rId8"/>
    <p:sldId id="292" r:id="rId9"/>
    <p:sldId id="296" r:id="rId10"/>
    <p:sldId id="297" r:id="rId11"/>
    <p:sldId id="290" r:id="rId12"/>
    <p:sldId id="293" r:id="rId13"/>
    <p:sldId id="272" r:id="rId14"/>
    <p:sldId id="265" r:id="rId15"/>
    <p:sldId id="299" r:id="rId16"/>
    <p:sldId id="298" r:id="rId17"/>
    <p:sldId id="300" r:id="rId18"/>
    <p:sldId id="276" r:id="rId19"/>
    <p:sldId id="273" r:id="rId20"/>
    <p:sldId id="264" r:id="rId21"/>
    <p:sldId id="261" r:id="rId22"/>
    <p:sldId id="274" r:id="rId23"/>
    <p:sldId id="275" r:id="rId24"/>
    <p:sldId id="263" r:id="rId25"/>
    <p:sldId id="267" r:id="rId26"/>
    <p:sldId id="268" r:id="rId27"/>
    <p:sldId id="287" r:id="rId28"/>
    <p:sldId id="286" r:id="rId29"/>
    <p:sldId id="278" r:id="rId30"/>
    <p:sldId id="294" r:id="rId31"/>
    <p:sldId id="283" r:id="rId32"/>
    <p:sldId id="280" r:id="rId33"/>
    <p:sldId id="281" r:id="rId34"/>
    <p:sldId id="262" r:id="rId35"/>
    <p:sldId id="279" r:id="rId36"/>
    <p:sldId id="302" r:id="rId37"/>
    <p:sldId id="303" r:id="rId38"/>
    <p:sldId id="284" r:id="rId39"/>
    <p:sldId id="285" r:id="rId40"/>
    <p:sldId id="295" r:id="rId41"/>
    <p:sldId id="27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F8109BBE-6AE3-41F2-A33C-6F564F9F520A}" type="datetimeFigureOut">
              <a:rPr lang="en-US" smtClean="0"/>
              <a:pPr/>
              <a:t>12/16/2013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2CCD3D5-3026-4989-A93F-87CBAC86C2A6}"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109BBE-6AE3-41F2-A33C-6F564F9F520A}" type="datetimeFigureOut">
              <a:rPr lang="en-US" smtClean="0"/>
              <a:pPr/>
              <a:t>12/16/2013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CCD3D5-3026-4989-A93F-87CBAC86C2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109BBE-6AE3-41F2-A33C-6F564F9F520A}" type="datetimeFigureOut">
              <a:rPr lang="en-US" smtClean="0"/>
              <a:pPr/>
              <a:t>12/16/2013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CCD3D5-3026-4989-A93F-87CBAC86C2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109BBE-6AE3-41F2-A33C-6F564F9F520A}" type="datetimeFigureOut">
              <a:rPr lang="en-US" smtClean="0"/>
              <a:pPr/>
              <a:t>12/16/2013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CCD3D5-3026-4989-A93F-87CBAC86C2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F8109BBE-6AE3-41F2-A33C-6F564F9F520A}" type="datetimeFigureOut">
              <a:rPr lang="en-US" smtClean="0"/>
              <a:pPr/>
              <a:t>12/16/2013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2CCD3D5-3026-4989-A93F-87CBAC86C2A6}"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109BBE-6AE3-41F2-A33C-6F564F9F520A}" type="datetimeFigureOut">
              <a:rPr lang="en-US" smtClean="0"/>
              <a:pPr/>
              <a:t>12/16/2013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2CCD3D5-3026-4989-A93F-87CBAC86C2A6}"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8109BBE-6AE3-41F2-A33C-6F564F9F520A}" type="datetimeFigureOut">
              <a:rPr lang="en-US" smtClean="0"/>
              <a:pPr/>
              <a:t>12/16/2013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2CCD3D5-3026-4989-A93F-87CBAC86C2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8109BBE-6AE3-41F2-A33C-6F564F9F520A}" type="datetimeFigureOut">
              <a:rPr lang="en-US" smtClean="0"/>
              <a:pPr/>
              <a:t>12/16/2013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2CCD3D5-3026-4989-A93F-87CBAC86C2A6}"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8109BBE-6AE3-41F2-A33C-6F564F9F520A}" type="datetimeFigureOut">
              <a:rPr lang="en-US" smtClean="0"/>
              <a:pPr/>
              <a:t>12/16/2013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2CCD3D5-3026-4989-A93F-87CBAC86C2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F8109BBE-6AE3-41F2-A33C-6F564F9F520A}" type="datetimeFigureOut">
              <a:rPr lang="en-US" smtClean="0"/>
              <a:pPr/>
              <a:t>12/16/2013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2CCD3D5-3026-4989-A93F-87CBAC86C2A6}"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F8109BBE-6AE3-41F2-A33C-6F564F9F520A}" type="datetimeFigureOut">
              <a:rPr lang="en-US" smtClean="0"/>
              <a:pPr/>
              <a:t>12/16/2013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2CCD3D5-3026-4989-A93F-87CBAC86C2A6}"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F8109BBE-6AE3-41F2-A33C-6F564F9F520A}" type="datetimeFigureOut">
              <a:rPr lang="en-US" smtClean="0"/>
              <a:pPr/>
              <a:t>12/16/2013</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2CCD3D5-3026-4989-A93F-87CBAC86C2A6}"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c.tynt.com/b/rw?id=bBOTTqvd0r3Pooab7jrHcU&amp;u=MailOnline" TargetMode="External"/><Relationship Id="rId2" Type="http://schemas.openxmlformats.org/officeDocument/2006/relationships/hyperlink" Target="http://www.dailymail.co.uk/news/article-2520838/Scientists-begin-grim-job-finding-victims-Argentinas-Dirty-War.html#ixzz2nBQWo321" TargetMode="External"/><Relationship Id="rId1" Type="http://schemas.openxmlformats.org/officeDocument/2006/relationships/slideLayout" Target="../slideLayouts/slideLayout2.xml"/><Relationship Id="rId4" Type="http://schemas.openxmlformats.org/officeDocument/2006/relationships/hyperlink" Target="http://ec.tynt.com/b/rf?id=bBOTTqvd0r3Pooab7jrHcU&amp;u=DailyMai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springerlink.com/content/m70w71nx35q35h11/" TargetMode="External"/><Relationship Id="rId2" Type="http://schemas.openxmlformats.org/officeDocument/2006/relationships/hyperlink" Target="http://www.jpac.pacom.mil/index.php?page=cil_staff&amp;fldr=cil_staff&amp;file=holland&amp;ind=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باستان </a:t>
            </a:r>
            <a:r>
              <a:rPr lang="fa-IR" sz="4000" dirty="0" smtClean="0"/>
              <a:t>شناسی</a:t>
            </a:r>
            <a:r>
              <a:rPr lang="fa-IR" dirty="0" smtClean="0"/>
              <a:t> و کار کردهایش</a:t>
            </a:r>
            <a:endParaRPr lang="en-US" dirty="0"/>
          </a:p>
        </p:txBody>
      </p:sp>
      <p:sp>
        <p:nvSpPr>
          <p:cNvPr id="3" name="Content Placeholder 2"/>
          <p:cNvSpPr>
            <a:spLocks noGrp="1"/>
          </p:cNvSpPr>
          <p:nvPr>
            <p:ph idx="1"/>
          </p:nvPr>
        </p:nvSpPr>
        <p:spPr/>
        <p:txBody>
          <a:bodyPr>
            <a:normAutofit/>
          </a:bodyPr>
          <a:lstStyle/>
          <a:p>
            <a:pPr algn="r" rtl="1"/>
            <a:r>
              <a:rPr lang="fa-IR" dirty="0" smtClean="0"/>
              <a:t>هویت</a:t>
            </a:r>
          </a:p>
          <a:p>
            <a:pPr algn="r" rtl="1"/>
            <a:r>
              <a:rPr lang="fa-IR" dirty="0" smtClean="0"/>
              <a:t>تفریح</a:t>
            </a:r>
          </a:p>
          <a:p>
            <a:pPr algn="r" rtl="1"/>
            <a:r>
              <a:rPr lang="fa-IR" dirty="0" smtClean="0"/>
              <a:t>هیجان</a:t>
            </a:r>
          </a:p>
          <a:p>
            <a:pPr algn="just" rtl="1"/>
            <a:r>
              <a:rPr lang="fa-IR" dirty="0" smtClean="0"/>
              <a:t>هیچ </a:t>
            </a:r>
            <a:endParaRPr lang="en-US" dirty="0" smtClean="0"/>
          </a:p>
          <a:p>
            <a:pPr algn="just" rtl="1"/>
            <a:endParaRPr lang="en-US"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ONY\Desktop\33.jpg"/>
          <p:cNvPicPr>
            <a:picLocks noChangeAspect="1" noChangeArrowheads="1"/>
          </p:cNvPicPr>
          <p:nvPr/>
        </p:nvPicPr>
        <p:blipFill>
          <a:blip r:embed="rId2" cstate="print"/>
          <a:srcRect/>
          <a:stretch>
            <a:fillRect/>
          </a:stretch>
        </p:blipFill>
        <p:spPr bwMode="auto">
          <a:xfrm>
            <a:off x="5410200" y="3732553"/>
            <a:ext cx="3276600" cy="2621281"/>
          </a:xfrm>
          <a:prstGeom prst="rect">
            <a:avLst/>
          </a:prstGeom>
          <a:noFill/>
        </p:spPr>
      </p:pic>
      <p:pic>
        <p:nvPicPr>
          <p:cNvPr id="2052" name="Picture 4" descr="C:\Users\SONY\Desktop\9155247_orig.jpg"/>
          <p:cNvPicPr>
            <a:picLocks noChangeAspect="1" noChangeArrowheads="1"/>
          </p:cNvPicPr>
          <p:nvPr/>
        </p:nvPicPr>
        <p:blipFill>
          <a:blip r:embed="rId3" cstate="print"/>
          <a:srcRect/>
          <a:stretch>
            <a:fillRect/>
          </a:stretch>
        </p:blipFill>
        <p:spPr bwMode="auto">
          <a:xfrm>
            <a:off x="457200" y="304800"/>
            <a:ext cx="4476750" cy="2983144"/>
          </a:xfrm>
          <a:prstGeom prst="rect">
            <a:avLst/>
          </a:prstGeom>
          <a:noFill/>
        </p:spPr>
      </p:pic>
      <p:pic>
        <p:nvPicPr>
          <p:cNvPr id="2053" name="Picture 5" descr="C:\Users\SONY\Desktop\51JZF7WQA9L._SL500_AA300_.jpg"/>
          <p:cNvPicPr>
            <a:picLocks noChangeAspect="1" noChangeArrowheads="1"/>
          </p:cNvPicPr>
          <p:nvPr/>
        </p:nvPicPr>
        <p:blipFill>
          <a:blip r:embed="rId4" cstate="print"/>
          <a:srcRect/>
          <a:stretch>
            <a:fillRect/>
          </a:stretch>
        </p:blipFill>
        <p:spPr bwMode="auto">
          <a:xfrm>
            <a:off x="5410200" y="228600"/>
            <a:ext cx="3276600" cy="3276600"/>
          </a:xfrm>
          <a:prstGeom prst="rect">
            <a:avLst/>
          </a:prstGeom>
          <a:noFill/>
        </p:spPr>
      </p:pic>
      <p:pic>
        <p:nvPicPr>
          <p:cNvPr id="2054" name="Picture 6" descr="C:\Users\SONY\Desktop\20576_callout_photo.jpg"/>
          <p:cNvPicPr>
            <a:picLocks noChangeAspect="1" noChangeArrowheads="1"/>
          </p:cNvPicPr>
          <p:nvPr/>
        </p:nvPicPr>
        <p:blipFill>
          <a:blip r:embed="rId5" cstate="print"/>
          <a:srcRect/>
          <a:stretch>
            <a:fillRect/>
          </a:stretch>
        </p:blipFill>
        <p:spPr bwMode="auto">
          <a:xfrm>
            <a:off x="1027112" y="3733638"/>
            <a:ext cx="3544888" cy="26671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787900" y="765175"/>
            <a:ext cx="4356100" cy="4525963"/>
          </a:xfrm>
        </p:spPr>
        <p:txBody>
          <a:bodyPr>
            <a:normAutofit fontScale="92500" lnSpcReduction="10000"/>
          </a:bodyPr>
          <a:lstStyle/>
          <a:p>
            <a:pPr algn="just" rtl="1">
              <a:buFont typeface="Arial" charset="0"/>
              <a:buNone/>
            </a:pPr>
            <a:r>
              <a:rPr lang="fa-IR" sz="2800" dirty="0" smtClean="0">
                <a:solidFill>
                  <a:srgbClr val="FFFF00"/>
                </a:solidFill>
              </a:rPr>
              <a:t>باستان شناسی فاجعه شاخه ای از باستان شناسی معاصر است که در روز 11 سپتامبر 2001 و در پی از بین رفتن برجهای تجارت جهانی متولد شد. در آن روز ریچارد گولد شروع به کاوش درگراند زیرو کرد.</a:t>
            </a:r>
          </a:p>
          <a:p>
            <a:pPr algn="just" rtl="1">
              <a:buFont typeface="Arial" charset="0"/>
              <a:buNone/>
            </a:pPr>
            <a:endParaRPr lang="fa-IR" sz="2800" dirty="0" smtClean="0">
              <a:solidFill>
                <a:srgbClr val="FFFF00"/>
              </a:solidFill>
            </a:endParaRPr>
          </a:p>
          <a:p>
            <a:pPr algn="just" rtl="1">
              <a:buFont typeface="Arial" charset="0"/>
              <a:buNone/>
            </a:pPr>
            <a:r>
              <a:rPr lang="fa-IR" sz="2800" dirty="0" smtClean="0">
                <a:solidFill>
                  <a:srgbClr val="FFFF00"/>
                </a:solidFill>
              </a:rPr>
              <a:t>تجربیات او در کتاب زیر منتشر شده است:</a:t>
            </a:r>
          </a:p>
          <a:p>
            <a:pPr algn="just" rtl="1">
              <a:buFont typeface="Arial" charset="0"/>
              <a:buNone/>
            </a:pPr>
            <a:r>
              <a:rPr lang="en-US" sz="2800" dirty="0" smtClean="0">
                <a:solidFill>
                  <a:srgbClr val="FFFF00"/>
                </a:solidFill>
                <a:cs typeface="Arial" charset="0"/>
              </a:rPr>
              <a:t>Gould , R., 2007, Disaster archaeology, Utah University press</a:t>
            </a:r>
            <a:endParaRPr lang="fa-IR" sz="2800" dirty="0" smtClean="0">
              <a:solidFill>
                <a:srgbClr val="FFFF00"/>
              </a:solidFill>
            </a:endParaRPr>
          </a:p>
        </p:txBody>
      </p:sp>
      <p:pic>
        <p:nvPicPr>
          <p:cNvPr id="3075" name="Picture 2"/>
          <p:cNvPicPr>
            <a:picLocks noChangeAspect="1" noChangeArrowheads="1"/>
          </p:cNvPicPr>
          <p:nvPr/>
        </p:nvPicPr>
        <p:blipFill>
          <a:blip r:embed="rId2" cstate="email"/>
          <a:srcRect/>
          <a:stretch>
            <a:fillRect/>
          </a:stretch>
        </p:blipFill>
        <p:spPr bwMode="auto">
          <a:xfrm>
            <a:off x="323850" y="549275"/>
            <a:ext cx="4403725" cy="532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C:\Users\papoli\Desktop\lili\250px-Anastasiateen.jpg"/>
          <p:cNvPicPr>
            <a:picLocks noChangeAspect="1" noChangeArrowheads="1"/>
          </p:cNvPicPr>
          <p:nvPr/>
        </p:nvPicPr>
        <p:blipFill>
          <a:blip r:embed="rId2" cstate="email"/>
          <a:srcRect/>
          <a:stretch>
            <a:fillRect/>
          </a:stretch>
        </p:blipFill>
        <p:spPr bwMode="auto">
          <a:xfrm>
            <a:off x="5219700" y="1905000"/>
            <a:ext cx="2819400" cy="2728912"/>
          </a:xfrm>
          <a:prstGeom prst="rect">
            <a:avLst/>
          </a:prstGeom>
          <a:noFill/>
          <a:ln w="9525">
            <a:noFill/>
            <a:miter lim="800000"/>
            <a:headEnd/>
            <a:tailEnd/>
          </a:ln>
        </p:spPr>
      </p:pic>
      <p:sp>
        <p:nvSpPr>
          <p:cNvPr id="7" name="TextBox 6"/>
          <p:cNvSpPr txBox="1"/>
          <p:nvPr/>
        </p:nvSpPr>
        <p:spPr>
          <a:xfrm>
            <a:off x="2987675" y="4876800"/>
            <a:ext cx="5737225" cy="1016000"/>
          </a:xfrm>
          <a:prstGeom prst="rect">
            <a:avLst/>
          </a:prstGeom>
          <a:noFill/>
        </p:spPr>
        <p:txBody>
          <a:bodyPr rtlCol="1">
            <a:spAutoFit/>
          </a:bodyPr>
          <a:lstStyle/>
          <a:p>
            <a:pPr algn="ctr">
              <a:defRPr/>
            </a:pPr>
            <a:r>
              <a:rPr lang="fa-IR" sz="2000" dirty="0">
                <a:solidFill>
                  <a:srgbClr val="FFFF00"/>
                </a:solidFill>
                <a:latin typeface="Arial" pitchFamily="34" charset="0"/>
                <a:cs typeface="Arial" pitchFamily="34" charset="0"/>
              </a:rPr>
              <a:t>آناستازیا، دختر آخرین تزار روسیه- پرسش این بود که این دختر کجاست؟ آیا پس از انقلاب روسیه زنده مانده یا کشته شده است؟ چه کسانی و چگونه او را کشته یا نجات داده اند؟</a:t>
            </a:r>
          </a:p>
        </p:txBody>
      </p:sp>
      <p:sp>
        <p:nvSpPr>
          <p:cNvPr id="9" name="TextBox 8"/>
          <p:cNvSpPr txBox="1"/>
          <p:nvPr/>
        </p:nvSpPr>
        <p:spPr>
          <a:xfrm>
            <a:off x="611188" y="549275"/>
            <a:ext cx="4248150" cy="4154488"/>
          </a:xfrm>
          <a:prstGeom prst="rect">
            <a:avLst/>
          </a:prstGeom>
          <a:noFill/>
        </p:spPr>
        <p:txBody>
          <a:bodyPr rtlCol="1">
            <a:spAutoFit/>
          </a:bodyPr>
          <a:lstStyle/>
          <a:p>
            <a:pPr algn="ctr">
              <a:defRPr/>
            </a:pPr>
            <a:r>
              <a:rPr lang="fa-IR" sz="2400" dirty="0">
                <a:solidFill>
                  <a:srgbClr val="FFFF00"/>
                </a:solidFill>
                <a:latin typeface="Arial" pitchFamily="34" charset="0"/>
                <a:cs typeface="Arial" pitchFamily="34" charset="0"/>
              </a:rPr>
              <a:t>باستان شناسی حقوق بشر از زیر مجموعه های باستان شناسی فاجعه است. مشخص است که در هر فاجعه انسانی و طبیعی انسانها و حق طبیعی آنها برای زندگی دچار آسیب می شود. باستان شناسی فاجعه- حقوق بشر در پی کم کردن عوارض فاجعه است. بازگرداندن اجساد به خانواده ها، معرفی عاملان جنایات و در زمینه فجایع طبیعی استفاده از الگوهای جهانی و انسانی برای تخفیف شدت فاجعه...</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apoli\Desktop\lili\f_20portraits.jpg"/>
          <p:cNvPicPr>
            <a:picLocks noChangeAspect="1" noChangeArrowheads="1"/>
          </p:cNvPicPr>
          <p:nvPr/>
        </p:nvPicPr>
        <p:blipFill>
          <a:blip r:embed="rId2" cstate="email"/>
          <a:srcRect/>
          <a:stretch>
            <a:fillRect/>
          </a:stretch>
        </p:blipFill>
        <p:spPr bwMode="auto">
          <a:xfrm>
            <a:off x="468313" y="152400"/>
            <a:ext cx="5030787" cy="3722687"/>
          </a:xfrm>
          <a:prstGeom prst="rect">
            <a:avLst/>
          </a:prstGeom>
          <a:noFill/>
          <a:ln w="9525">
            <a:noFill/>
            <a:miter lim="800000"/>
            <a:headEnd/>
            <a:tailEnd/>
          </a:ln>
        </p:spPr>
      </p:pic>
      <p:pic>
        <p:nvPicPr>
          <p:cNvPr id="6147" name="Picture 4" descr="C:\Users\papoli\Desktop\lili\f_20skulls.jpg"/>
          <p:cNvPicPr>
            <a:picLocks noChangeAspect="1" noChangeArrowheads="1"/>
          </p:cNvPicPr>
          <p:nvPr/>
        </p:nvPicPr>
        <p:blipFill>
          <a:blip r:embed="rId3" cstate="email"/>
          <a:srcRect/>
          <a:stretch>
            <a:fillRect/>
          </a:stretch>
        </p:blipFill>
        <p:spPr bwMode="auto">
          <a:xfrm>
            <a:off x="3924300" y="1125538"/>
            <a:ext cx="4833938" cy="3213100"/>
          </a:xfrm>
          <a:prstGeom prst="rect">
            <a:avLst/>
          </a:prstGeom>
          <a:noFill/>
          <a:ln w="9525">
            <a:noFill/>
            <a:miter lim="800000"/>
            <a:headEnd/>
            <a:tailEnd/>
          </a:ln>
        </p:spPr>
      </p:pic>
      <p:sp>
        <p:nvSpPr>
          <p:cNvPr id="4" name="TextBox 3"/>
          <p:cNvSpPr txBox="1"/>
          <p:nvPr/>
        </p:nvSpPr>
        <p:spPr>
          <a:xfrm>
            <a:off x="1446213" y="4365625"/>
            <a:ext cx="5945187" cy="1938338"/>
          </a:xfrm>
          <a:prstGeom prst="rect">
            <a:avLst/>
          </a:prstGeom>
          <a:noFill/>
        </p:spPr>
        <p:txBody>
          <a:bodyPr rtlCol="1">
            <a:spAutoFit/>
          </a:bodyPr>
          <a:lstStyle/>
          <a:p>
            <a:pPr algn="ctr">
              <a:defRPr/>
            </a:pPr>
            <a:r>
              <a:rPr lang="fa-IR" sz="2400" b="1" dirty="0">
                <a:solidFill>
                  <a:srgbClr val="FFFF00"/>
                </a:solidFill>
                <a:latin typeface="Arial" pitchFamily="34" charset="0"/>
                <a:cs typeface="Arial" pitchFamily="34" charset="0"/>
              </a:rPr>
              <a:t>آدمهای کشته شده توسط خمرهای سرخ در کامبوج- حدود 5000اسکلت از قربانیان خمرهای سرخ تا امروز کاوش شده است. باستان شناسان حقوق بشر در کامبوج اجساد یاد شده را پس از آزمایش ژنتیک به خانواده هاشان تحویل می دهند.</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papoli\Desktop\lili\anastasia nicholas family.jpg"/>
          <p:cNvPicPr>
            <a:picLocks noChangeAspect="1" noChangeArrowheads="1"/>
          </p:cNvPicPr>
          <p:nvPr/>
        </p:nvPicPr>
        <p:blipFill>
          <a:blip r:embed="rId2" cstate="print"/>
          <a:srcRect/>
          <a:stretch>
            <a:fillRect/>
          </a:stretch>
        </p:blipFill>
        <p:spPr bwMode="auto">
          <a:xfrm>
            <a:off x="611560" y="3501008"/>
            <a:ext cx="3574550" cy="2376264"/>
          </a:xfrm>
          <a:prstGeom prst="rect">
            <a:avLst/>
          </a:prstGeom>
          <a:noFill/>
          <a:ln w="9525">
            <a:solidFill>
              <a:srgbClr val="FFC222"/>
            </a:solidFill>
            <a:miter lim="800000"/>
            <a:headEnd/>
            <a:tailEnd/>
          </a:ln>
        </p:spPr>
      </p:pic>
      <p:pic>
        <p:nvPicPr>
          <p:cNvPr id="18435" name="Picture 3" descr="C:\Users\papoli\Desktop\lili\killing-fields-museum.jpg"/>
          <p:cNvPicPr>
            <a:picLocks noChangeAspect="1" noChangeArrowheads="1"/>
          </p:cNvPicPr>
          <p:nvPr/>
        </p:nvPicPr>
        <p:blipFill>
          <a:blip r:embed="rId3" cstate="print"/>
          <a:srcRect/>
          <a:stretch>
            <a:fillRect/>
          </a:stretch>
        </p:blipFill>
        <p:spPr bwMode="auto">
          <a:xfrm>
            <a:off x="4716016" y="404665"/>
            <a:ext cx="3744898" cy="2808312"/>
          </a:xfrm>
          <a:prstGeom prst="rect">
            <a:avLst/>
          </a:prstGeom>
          <a:noFill/>
          <a:ln w="9525">
            <a:solidFill>
              <a:srgbClr val="FFC222"/>
            </a:solidFill>
            <a:miter lim="800000"/>
            <a:headEnd/>
            <a:tailEnd/>
          </a:ln>
        </p:spPr>
      </p:pic>
      <p:pic>
        <p:nvPicPr>
          <p:cNvPr id="18436" name="Picture 4" descr="C:\Users\papoli\Desktop\lili\untitled.bmp"/>
          <p:cNvPicPr>
            <a:picLocks noChangeAspect="1" noChangeArrowheads="1"/>
          </p:cNvPicPr>
          <p:nvPr/>
        </p:nvPicPr>
        <p:blipFill>
          <a:blip r:embed="rId4" cstate="print"/>
          <a:srcRect/>
          <a:stretch>
            <a:fillRect/>
          </a:stretch>
        </p:blipFill>
        <p:spPr bwMode="auto">
          <a:xfrm>
            <a:off x="4716016" y="3501008"/>
            <a:ext cx="3780160" cy="2410560"/>
          </a:xfrm>
          <a:prstGeom prst="rect">
            <a:avLst/>
          </a:prstGeom>
          <a:noFill/>
          <a:ln w="9525">
            <a:solidFill>
              <a:srgbClr val="FFC222"/>
            </a:solidFill>
            <a:miter lim="800000"/>
            <a:headEnd/>
            <a:tailEnd/>
          </a:ln>
        </p:spPr>
      </p:pic>
      <p:pic>
        <p:nvPicPr>
          <p:cNvPr id="18437" name="Picture 5" descr="C:\Users\papoli\Desktop\lili\romanov_family_4.jpg"/>
          <p:cNvPicPr>
            <a:picLocks noChangeAspect="1" noChangeArrowheads="1"/>
          </p:cNvPicPr>
          <p:nvPr/>
        </p:nvPicPr>
        <p:blipFill>
          <a:blip r:embed="rId5" cstate="print"/>
          <a:srcRect/>
          <a:stretch>
            <a:fillRect/>
          </a:stretch>
        </p:blipFill>
        <p:spPr bwMode="auto">
          <a:xfrm>
            <a:off x="611560" y="404664"/>
            <a:ext cx="3528392" cy="2848029"/>
          </a:xfrm>
          <a:prstGeom prst="rect">
            <a:avLst/>
          </a:prstGeom>
          <a:noFill/>
          <a:ln w="9525">
            <a:solidFill>
              <a:srgbClr val="FFC222"/>
            </a:solidFill>
            <a:miter lim="800000"/>
            <a:headEnd/>
            <a:tailEnd/>
          </a:ln>
        </p:spPr>
      </p:pic>
      <p:sp>
        <p:nvSpPr>
          <p:cNvPr id="8" name="TextBox 7"/>
          <p:cNvSpPr txBox="1"/>
          <p:nvPr/>
        </p:nvSpPr>
        <p:spPr>
          <a:xfrm>
            <a:off x="1000125" y="6072188"/>
            <a:ext cx="2428875" cy="400110"/>
          </a:xfrm>
          <a:prstGeom prst="rect">
            <a:avLst/>
          </a:prstGeom>
          <a:noFill/>
          <a:ln>
            <a:solidFill>
              <a:srgbClr val="FFC222"/>
            </a:solidFill>
          </a:ln>
        </p:spPr>
        <p:txBody>
          <a:bodyPr rtlCol="1">
            <a:spAutoFit/>
          </a:bodyPr>
          <a:lstStyle/>
          <a:p>
            <a:pPr algn="ctr">
              <a:defRPr/>
            </a:pPr>
            <a:r>
              <a:rPr lang="fa-IR" sz="2000" b="1" dirty="0" smtClean="0">
                <a:solidFill>
                  <a:srgbClr val="E2DCC1"/>
                </a:solidFill>
                <a:latin typeface="Arial" pitchFamily="34" charset="0"/>
                <a:cs typeface="Arial" pitchFamily="34" charset="0"/>
              </a:rPr>
              <a:t>روسیه</a:t>
            </a:r>
            <a:endParaRPr lang="fa-IR" sz="2000" b="1" dirty="0">
              <a:solidFill>
                <a:srgbClr val="E2DCC1"/>
              </a:solidFill>
              <a:latin typeface="Arial" pitchFamily="34" charset="0"/>
              <a:cs typeface="Arial" pitchFamily="34" charset="0"/>
            </a:endParaRPr>
          </a:p>
        </p:txBody>
      </p:sp>
      <p:sp>
        <p:nvSpPr>
          <p:cNvPr id="18439" name="TextBox 9"/>
          <p:cNvSpPr txBox="1">
            <a:spLocks noChangeArrowheads="1"/>
          </p:cNvSpPr>
          <p:nvPr/>
        </p:nvSpPr>
        <p:spPr bwMode="auto">
          <a:xfrm>
            <a:off x="5214938" y="6000750"/>
            <a:ext cx="2714625" cy="400050"/>
          </a:xfrm>
          <a:prstGeom prst="rect">
            <a:avLst/>
          </a:prstGeom>
          <a:noFill/>
          <a:ln w="9525">
            <a:noFill/>
            <a:miter lim="800000"/>
            <a:headEnd/>
            <a:tailEnd/>
          </a:ln>
        </p:spPr>
        <p:txBody>
          <a:bodyPr>
            <a:spAutoFit/>
          </a:bodyPr>
          <a:lstStyle/>
          <a:p>
            <a:pPr algn="ctr"/>
            <a:r>
              <a:rPr lang="fa-IR" sz="2000" b="1" dirty="0" smtClean="0">
                <a:solidFill>
                  <a:srgbClr val="FFC000"/>
                </a:solidFill>
              </a:rPr>
              <a:t>کلمیبا</a:t>
            </a:r>
            <a:endParaRPr lang="fa-IR" sz="2000" b="1" dirty="0">
              <a:solidFill>
                <a:srgbClr val="FFC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3536"/>
            <a:ext cx="8229600" cy="1143000"/>
          </a:xfrm>
        </p:spPr>
        <p:txBody>
          <a:bodyPr>
            <a:normAutofit/>
          </a:bodyPr>
          <a:lstStyle/>
          <a:p>
            <a:r>
              <a:rPr lang="fa-IR" sz="2400" dirty="0" smtClean="0">
                <a:solidFill>
                  <a:srgbClr val="FF0000"/>
                </a:solidFill>
              </a:rPr>
              <a:t>گورهای</a:t>
            </a:r>
            <a:r>
              <a:rPr lang="fa-IR" sz="2800" dirty="0" smtClean="0">
                <a:solidFill>
                  <a:srgbClr val="FF0000"/>
                </a:solidFill>
              </a:rPr>
              <a:t> دسته جمعی در آرژانتین </a:t>
            </a:r>
            <a:endParaRPr lang="en-US" sz="2800" dirty="0">
              <a:solidFill>
                <a:srgbClr val="FF0000"/>
              </a:solidFill>
            </a:endParaRPr>
          </a:p>
        </p:txBody>
      </p:sp>
      <p:pic>
        <p:nvPicPr>
          <p:cNvPr id="1026" name="Picture 2" descr="C:\Users\SONY\Desktop\article-2520838-19FB00F900000578-579_634x472.jpg"/>
          <p:cNvPicPr>
            <a:picLocks noChangeAspect="1" noChangeArrowheads="1"/>
          </p:cNvPicPr>
          <p:nvPr/>
        </p:nvPicPr>
        <p:blipFill>
          <a:blip r:embed="rId2" cstate="print"/>
          <a:srcRect/>
          <a:stretch>
            <a:fillRect/>
          </a:stretch>
        </p:blipFill>
        <p:spPr bwMode="auto">
          <a:xfrm>
            <a:off x="152400" y="152400"/>
            <a:ext cx="5029200" cy="3744136"/>
          </a:xfrm>
          <a:prstGeom prst="rect">
            <a:avLst/>
          </a:prstGeom>
          <a:noFill/>
        </p:spPr>
      </p:pic>
      <p:pic>
        <p:nvPicPr>
          <p:cNvPr id="1027" name="Picture 3" descr="C:\Users\SONY\Desktop\article-2520838-19FB018900000578-400_634x421.jpg"/>
          <p:cNvPicPr>
            <a:picLocks noChangeAspect="1" noChangeArrowheads="1"/>
          </p:cNvPicPr>
          <p:nvPr/>
        </p:nvPicPr>
        <p:blipFill>
          <a:blip r:embed="rId3" cstate="print"/>
          <a:srcRect/>
          <a:stretch>
            <a:fillRect/>
          </a:stretch>
        </p:blipFill>
        <p:spPr bwMode="auto">
          <a:xfrm>
            <a:off x="4324350" y="3581400"/>
            <a:ext cx="4362450" cy="289683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fa-IR" dirty="0" smtClean="0"/>
              <a:t>باستان شناسان جنایی گوردسته جمعی مربوط به ”جنگ کثیف“ را میکاوند.</a:t>
            </a:r>
            <a:endParaRPr lang="en-US" dirty="0"/>
          </a:p>
        </p:txBody>
      </p:sp>
      <p:sp>
        <p:nvSpPr>
          <p:cNvPr id="3" name="Content Placeholder 2"/>
          <p:cNvSpPr>
            <a:spLocks noGrp="1"/>
          </p:cNvSpPr>
          <p:nvPr>
            <p:ph idx="1"/>
          </p:nvPr>
        </p:nvSpPr>
        <p:spPr/>
        <p:txBody>
          <a:bodyPr>
            <a:normAutofit fontScale="77500" lnSpcReduction="20000"/>
          </a:bodyPr>
          <a:lstStyle/>
          <a:p>
            <a:pPr algn="just" rtl="1"/>
            <a:endParaRPr lang="en-US" dirty="0" smtClean="0"/>
          </a:p>
          <a:p>
            <a:pPr>
              <a:buNone/>
            </a:pPr>
            <a:endParaRPr lang="fa-IR" dirty="0" smtClean="0"/>
          </a:p>
          <a:p>
            <a:pPr algn="just" rtl="1">
              <a:buNone/>
            </a:pPr>
            <a:r>
              <a:rPr lang="fa-IR" sz="4100" dirty="0" smtClean="0"/>
              <a:t>30000آرژانتینی مفقود شده در دهه 70 و80 میلادی و بقایای آنها در یک  گور دسته جمعی  در یک مرکز مخفی  به نام آرسنال میگل در یکی از ایالتهای شمالی به نام توکومان </a:t>
            </a:r>
            <a:endParaRPr lang="en-US" sz="4100" dirty="0" smtClean="0"/>
          </a:p>
          <a:p>
            <a:pPr>
              <a:buNone/>
            </a:pPr>
            <a:r>
              <a:rPr lang="en-US" dirty="0" smtClean="0"/>
              <a:t/>
            </a:r>
            <a:br>
              <a:rPr lang="en-US" dirty="0" smtClean="0"/>
            </a:br>
            <a:r>
              <a:rPr lang="en-US" dirty="0" smtClean="0"/>
              <a:t>Read more: </a:t>
            </a:r>
            <a:r>
              <a:rPr lang="en-US" dirty="0" smtClean="0">
                <a:hlinkClick r:id="rId2"/>
              </a:rPr>
              <a:t>http://www.dailymail.co.uk/news/article-2520838/Scientists-begin-grim-job-finding-victims-Argentinas-Dirty-War.html#ixzz2nBQWo321</a:t>
            </a:r>
            <a:r>
              <a:rPr lang="en-US" dirty="0" smtClean="0"/>
              <a:t> </a:t>
            </a:r>
            <a:br>
              <a:rPr lang="en-US" dirty="0" smtClean="0"/>
            </a:br>
            <a:r>
              <a:rPr lang="en-US" dirty="0" smtClean="0"/>
              <a:t>Follow us: </a:t>
            </a:r>
            <a:r>
              <a:rPr lang="en-US" dirty="0" smtClean="0">
                <a:hlinkClick r:id="rId3"/>
              </a:rPr>
              <a:t>@</a:t>
            </a:r>
            <a:r>
              <a:rPr lang="en-US" dirty="0" err="1" smtClean="0">
                <a:hlinkClick r:id="rId3"/>
              </a:rPr>
              <a:t>MailOnline</a:t>
            </a:r>
            <a:r>
              <a:rPr lang="en-US" dirty="0" smtClean="0">
                <a:hlinkClick r:id="rId3"/>
              </a:rPr>
              <a:t> on Twitter</a:t>
            </a:r>
            <a:r>
              <a:rPr lang="en-US" dirty="0" smtClean="0"/>
              <a:t> | </a:t>
            </a:r>
            <a:r>
              <a:rPr lang="en-US" dirty="0" err="1" smtClean="0">
                <a:hlinkClick r:id="rId4"/>
              </a:rPr>
              <a:t>DailyMail</a:t>
            </a:r>
            <a:r>
              <a:rPr lang="en-US" dirty="0" smtClean="0">
                <a:hlinkClick r:id="rId4"/>
              </a:rPr>
              <a:t> on </a:t>
            </a:r>
            <a:r>
              <a:rPr lang="en-US" dirty="0" err="1" smtClean="0">
                <a:hlinkClick r:id="rId4"/>
              </a:rPr>
              <a:t>Facebook</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ONY\Desktop\article-2520838-19FB010200000578-809_634x421.jpg"/>
          <p:cNvPicPr>
            <a:picLocks noChangeAspect="1" noChangeArrowheads="1"/>
          </p:cNvPicPr>
          <p:nvPr/>
        </p:nvPicPr>
        <p:blipFill>
          <a:blip r:embed="rId2" cstate="print"/>
          <a:srcRect/>
          <a:stretch>
            <a:fillRect/>
          </a:stretch>
        </p:blipFill>
        <p:spPr bwMode="auto">
          <a:xfrm>
            <a:off x="4095750" y="3454570"/>
            <a:ext cx="4895850" cy="3251030"/>
          </a:xfrm>
          <a:prstGeom prst="rect">
            <a:avLst/>
          </a:prstGeom>
          <a:noFill/>
        </p:spPr>
      </p:pic>
      <p:pic>
        <p:nvPicPr>
          <p:cNvPr id="1026" name="Picture 2" descr="C:\Users\SONY\Desktop\article-2520838-19FB00F100000578-126_634x506.jpg"/>
          <p:cNvPicPr>
            <a:picLocks noChangeAspect="1" noChangeArrowheads="1"/>
          </p:cNvPicPr>
          <p:nvPr/>
        </p:nvPicPr>
        <p:blipFill>
          <a:blip r:embed="rId3" cstate="print"/>
          <a:srcRect/>
          <a:stretch>
            <a:fillRect/>
          </a:stretch>
        </p:blipFill>
        <p:spPr bwMode="auto">
          <a:xfrm>
            <a:off x="228600" y="152400"/>
            <a:ext cx="4800600" cy="3831394"/>
          </a:xfrm>
          <a:prstGeom prst="rect">
            <a:avLst/>
          </a:prstGeom>
          <a:noFill/>
        </p:spPr>
      </p:pic>
      <p:pic>
        <p:nvPicPr>
          <p:cNvPr id="2" name="Picture 2" descr="C:\Users\SONY\Desktop\article-2520838-19FB019500000578-310_634x475.jpg"/>
          <p:cNvPicPr>
            <a:picLocks noChangeAspect="1" noChangeArrowheads="1"/>
          </p:cNvPicPr>
          <p:nvPr/>
        </p:nvPicPr>
        <p:blipFill>
          <a:blip r:embed="rId4" cstate="print"/>
          <a:srcRect/>
          <a:stretch>
            <a:fillRect/>
          </a:stretch>
        </p:blipFill>
        <p:spPr bwMode="auto">
          <a:xfrm>
            <a:off x="409575" y="4114800"/>
            <a:ext cx="3324225" cy="249054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C:\Users\papoli\Desktop\lili\far.jpg"/>
          <p:cNvPicPr>
            <a:picLocks noChangeAspect="1" noChangeArrowheads="1"/>
          </p:cNvPicPr>
          <p:nvPr/>
        </p:nvPicPr>
        <p:blipFill>
          <a:blip r:embed="rId2" cstate="email"/>
          <a:srcRect/>
          <a:stretch>
            <a:fillRect/>
          </a:stretch>
        </p:blipFill>
        <p:spPr bwMode="auto">
          <a:xfrm>
            <a:off x="152400" y="214313"/>
            <a:ext cx="4214812" cy="3163887"/>
          </a:xfrm>
          <a:prstGeom prst="rect">
            <a:avLst/>
          </a:prstGeom>
          <a:noFill/>
          <a:ln w="9525">
            <a:noFill/>
            <a:miter lim="800000"/>
            <a:headEnd/>
            <a:tailEnd/>
          </a:ln>
        </p:spPr>
      </p:pic>
      <p:pic>
        <p:nvPicPr>
          <p:cNvPr id="10244" name="Picture 4" descr="C:\Users\papoli\Desktop\lili\FAR workshop11.jpg"/>
          <p:cNvPicPr>
            <a:picLocks noChangeAspect="1" noChangeArrowheads="1"/>
          </p:cNvPicPr>
          <p:nvPr/>
        </p:nvPicPr>
        <p:blipFill>
          <a:blip r:embed="rId3" cstate="email"/>
          <a:srcRect/>
          <a:stretch>
            <a:fillRect/>
          </a:stretch>
        </p:blipFill>
        <p:spPr bwMode="auto">
          <a:xfrm>
            <a:off x="3532188" y="692150"/>
            <a:ext cx="5459412" cy="4097338"/>
          </a:xfrm>
          <a:prstGeom prst="rect">
            <a:avLst/>
          </a:prstGeom>
          <a:noFill/>
          <a:ln w="9525">
            <a:noFill/>
            <a:miter lim="800000"/>
            <a:headEnd/>
            <a:tailEnd/>
          </a:ln>
        </p:spPr>
      </p:pic>
      <p:pic>
        <p:nvPicPr>
          <p:cNvPr id="10245" name="Picture 5" descr="C:\Users\papoli\Desktop\lili\FITC2%20Day%207%20067.jpg"/>
          <p:cNvPicPr>
            <a:picLocks noChangeAspect="1" noChangeArrowheads="1"/>
          </p:cNvPicPr>
          <p:nvPr/>
        </p:nvPicPr>
        <p:blipFill>
          <a:blip r:embed="rId4" cstate="email"/>
          <a:srcRect/>
          <a:stretch>
            <a:fillRect/>
          </a:stretch>
        </p:blipFill>
        <p:spPr bwMode="auto">
          <a:xfrm>
            <a:off x="152400" y="3357563"/>
            <a:ext cx="4286250" cy="3216275"/>
          </a:xfrm>
          <a:prstGeom prst="rect">
            <a:avLst/>
          </a:prstGeom>
          <a:noFill/>
          <a:ln w="9525">
            <a:noFill/>
            <a:miter lim="800000"/>
            <a:headEnd/>
            <a:tailEnd/>
          </a:ln>
        </p:spPr>
      </p:pic>
      <p:sp>
        <p:nvSpPr>
          <p:cNvPr id="8" name="TextBox 7"/>
          <p:cNvSpPr txBox="1"/>
          <p:nvPr/>
        </p:nvSpPr>
        <p:spPr>
          <a:xfrm>
            <a:off x="4859338" y="4868863"/>
            <a:ext cx="3571875" cy="1939925"/>
          </a:xfrm>
          <a:prstGeom prst="rect">
            <a:avLst/>
          </a:prstGeom>
          <a:noFill/>
        </p:spPr>
        <p:txBody>
          <a:bodyPr rtlCol="1">
            <a:spAutoFit/>
          </a:bodyPr>
          <a:lstStyle/>
          <a:p>
            <a:pPr algn="just" rtl="1">
              <a:defRPr/>
            </a:pPr>
            <a:r>
              <a:rPr lang="fa-IR" sz="2000" b="1" dirty="0">
                <a:solidFill>
                  <a:srgbClr val="FFFF00"/>
                </a:solidFill>
                <a:latin typeface="Arial" pitchFamily="34" charset="0"/>
                <a:cs typeface="Arial" pitchFamily="34" charset="0"/>
              </a:rPr>
              <a:t>کلاسهای آموزشی دوره های فوق لیسانس و دکتری باستان شناسی پلیسی- باستان شناسی معاصر در انگلستان تحت همین عنوان و در ایالات متحده تحت عنوان باستان شناسی تاریخی دانشجو می پذیرد</a:t>
            </a:r>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apoli\Desktop\lili\far_tiny.jpg"/>
          <p:cNvPicPr>
            <a:picLocks noChangeAspect="1" noChangeArrowheads="1"/>
          </p:cNvPicPr>
          <p:nvPr/>
        </p:nvPicPr>
        <p:blipFill>
          <a:blip r:embed="rId2" cstate="email"/>
          <a:srcRect/>
          <a:stretch>
            <a:fillRect/>
          </a:stretch>
        </p:blipFill>
        <p:spPr bwMode="auto">
          <a:xfrm>
            <a:off x="357187" y="266700"/>
            <a:ext cx="3071813" cy="2933700"/>
          </a:xfrm>
          <a:prstGeom prst="rect">
            <a:avLst/>
          </a:prstGeom>
          <a:noFill/>
          <a:ln w="9525">
            <a:noFill/>
            <a:miter lim="800000"/>
            <a:headEnd/>
            <a:tailEnd/>
          </a:ln>
        </p:spPr>
      </p:pic>
      <p:pic>
        <p:nvPicPr>
          <p:cNvPr id="7171" name="Picture 5"/>
          <p:cNvPicPr>
            <a:picLocks noChangeAspect="1" noChangeArrowheads="1"/>
          </p:cNvPicPr>
          <p:nvPr/>
        </p:nvPicPr>
        <p:blipFill>
          <a:blip r:embed="rId3" cstate="email"/>
          <a:srcRect/>
          <a:stretch>
            <a:fillRect/>
          </a:stretch>
        </p:blipFill>
        <p:spPr bwMode="auto">
          <a:xfrm>
            <a:off x="3702050" y="285750"/>
            <a:ext cx="4070350" cy="3000375"/>
          </a:xfrm>
          <a:prstGeom prst="rect">
            <a:avLst/>
          </a:prstGeom>
          <a:noFill/>
          <a:ln w="9525">
            <a:noFill/>
            <a:miter lim="800000"/>
            <a:headEnd/>
            <a:tailEnd/>
          </a:ln>
        </p:spPr>
      </p:pic>
      <p:pic>
        <p:nvPicPr>
          <p:cNvPr id="7172" name="Picture 7"/>
          <p:cNvPicPr>
            <a:picLocks noChangeAspect="1" noChangeArrowheads="1"/>
          </p:cNvPicPr>
          <p:nvPr/>
        </p:nvPicPr>
        <p:blipFill>
          <a:blip r:embed="rId4" cstate="email"/>
          <a:srcRect/>
          <a:stretch>
            <a:fillRect/>
          </a:stretch>
        </p:blipFill>
        <p:spPr bwMode="auto">
          <a:xfrm>
            <a:off x="428625" y="3429000"/>
            <a:ext cx="7362825" cy="2676525"/>
          </a:xfrm>
          <a:prstGeom prst="rect">
            <a:avLst/>
          </a:prstGeom>
          <a:noFill/>
          <a:ln w="9525">
            <a:noFill/>
            <a:miter lim="800000"/>
            <a:headEnd/>
            <a:tailEnd/>
          </a:ln>
        </p:spPr>
      </p:pic>
      <p:sp>
        <p:nvSpPr>
          <p:cNvPr id="11" name="TextBox 10"/>
          <p:cNvSpPr txBox="1"/>
          <p:nvPr/>
        </p:nvSpPr>
        <p:spPr>
          <a:xfrm>
            <a:off x="1785938" y="6215063"/>
            <a:ext cx="5857875" cy="400050"/>
          </a:xfrm>
          <a:prstGeom prst="rect">
            <a:avLst/>
          </a:prstGeom>
          <a:noFill/>
        </p:spPr>
        <p:txBody>
          <a:bodyPr rtlCol="1">
            <a:spAutoFit/>
          </a:bodyPr>
          <a:lstStyle/>
          <a:p>
            <a:pPr algn="ctr">
              <a:defRPr/>
            </a:pPr>
            <a:r>
              <a:rPr lang="fa-IR" sz="2000" b="1" dirty="0">
                <a:solidFill>
                  <a:srgbClr val="FFFF00"/>
                </a:solidFill>
                <a:latin typeface="Arial" pitchFamily="34" charset="0"/>
                <a:cs typeface="Arial" pitchFamily="34" charset="0"/>
              </a:rPr>
              <a:t>حضور باستان شناسان </a:t>
            </a:r>
            <a:r>
              <a:rPr lang="fa-IR" sz="2000" b="1" dirty="0" smtClean="0">
                <a:solidFill>
                  <a:srgbClr val="FFFF00"/>
                </a:solidFill>
                <a:latin typeface="Arial" pitchFamily="34" charset="0"/>
                <a:cs typeface="Arial" pitchFamily="34" charset="0"/>
              </a:rPr>
              <a:t>جنایی </a:t>
            </a:r>
            <a:r>
              <a:rPr lang="fa-IR" sz="2000" b="1" dirty="0">
                <a:solidFill>
                  <a:srgbClr val="FFFF00"/>
                </a:solidFill>
                <a:latin typeface="Arial" pitchFamily="34" charset="0"/>
                <a:cs typeface="Arial" pitchFamily="34" charset="0"/>
              </a:rPr>
              <a:t>در صحنه های قتل و جرم</a:t>
            </a:r>
          </a:p>
        </p:txBody>
      </p:sp>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rmAutofit fontScale="90000"/>
          </a:bodyPr>
          <a:lstStyle/>
          <a:p>
            <a:pPr rtl="1"/>
            <a:r>
              <a:rPr lang="fa-IR" dirty="0" smtClean="0"/>
              <a:t>آیا به شکلهای دیگری از باستان</a:t>
            </a:r>
            <a:r>
              <a:rPr lang="en-US" dirty="0" smtClean="0"/>
              <a:t> </a:t>
            </a:r>
            <a:r>
              <a:rPr lang="fa-IR" dirty="0" smtClean="0"/>
              <a:t>شناسی </a:t>
            </a:r>
            <a:r>
              <a:rPr lang="en-US" dirty="0" smtClean="0"/>
              <a:t/>
            </a:r>
            <a:br>
              <a:rPr lang="en-US" dirty="0" smtClean="0"/>
            </a:br>
            <a:r>
              <a:rPr lang="fa-IR" dirty="0" smtClean="0"/>
              <a:t>میتوان قائل بود؟</a:t>
            </a:r>
            <a:endParaRPr lang="en-US" dirty="0"/>
          </a:p>
        </p:txBody>
      </p:sp>
      <p:sp>
        <p:nvSpPr>
          <p:cNvPr id="3" name="Subtitle 2"/>
          <p:cNvSpPr>
            <a:spLocks noGrp="1"/>
          </p:cNvSpPr>
          <p:nvPr>
            <p:ph type="subTitle" idx="1"/>
          </p:nvPr>
        </p:nvSpPr>
        <p:spPr>
          <a:xfrm>
            <a:off x="1371600" y="3048000"/>
            <a:ext cx="6400800" cy="1752600"/>
          </a:xfrm>
        </p:spPr>
        <p:txBody>
          <a:bodyPr>
            <a:noAutofit/>
          </a:bodyPr>
          <a:lstStyle/>
          <a:p>
            <a:pPr rtl="1"/>
            <a:r>
              <a:rPr lang="fa-IR" sz="3200" dirty="0" smtClean="0"/>
              <a:t> شکلهایی ورای توصیف وطبقه بندی؟</a:t>
            </a:r>
          </a:p>
          <a:p>
            <a:pPr rtl="1"/>
            <a:r>
              <a:rPr lang="fa-IR" sz="3200" dirty="0" smtClean="0"/>
              <a:t>ورای بی تفاوتی  و خنثی بودن؟</a:t>
            </a:r>
          </a:p>
          <a:p>
            <a:pPr rtl="1"/>
            <a:r>
              <a:rPr lang="fa-IR" sz="3200" dirty="0" smtClean="0"/>
              <a:t>ورای استفاده ابزاری از باستان شناسی ؟...</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11314"/>
            <a:ext cx="8280920" cy="707886"/>
          </a:xfrm>
          <a:prstGeom prst="rect">
            <a:avLst/>
          </a:prstGeom>
          <a:noFill/>
        </p:spPr>
        <p:txBody>
          <a:bodyPr wrap="square" rtlCol="0">
            <a:spAutoFit/>
          </a:bodyPr>
          <a:lstStyle/>
          <a:p>
            <a:pPr algn="ctr"/>
            <a:r>
              <a:rPr lang="fa-IR" sz="4000" dirty="0" smtClean="0">
                <a:solidFill>
                  <a:srgbClr val="FFC000"/>
                </a:solidFill>
              </a:rPr>
              <a:t>باستان شناسی معاصر در خاورمیانه</a:t>
            </a:r>
            <a:endParaRPr lang="en-US" sz="4000" dirty="0">
              <a:solidFill>
                <a:srgbClr val="FFC000"/>
              </a:solidFill>
            </a:endParaRPr>
          </a:p>
        </p:txBody>
      </p:sp>
      <p:sp>
        <p:nvSpPr>
          <p:cNvPr id="3" name="TextBox 2"/>
          <p:cNvSpPr txBox="1"/>
          <p:nvPr/>
        </p:nvSpPr>
        <p:spPr>
          <a:xfrm>
            <a:off x="6709048" y="1600200"/>
            <a:ext cx="1368152" cy="1323439"/>
          </a:xfrm>
          <a:prstGeom prst="rect">
            <a:avLst/>
          </a:prstGeom>
          <a:noFill/>
        </p:spPr>
        <p:txBody>
          <a:bodyPr wrap="square" rtlCol="0">
            <a:spAutoFit/>
          </a:bodyPr>
          <a:lstStyle/>
          <a:p>
            <a:pPr algn="r" rtl="1"/>
            <a:r>
              <a:rPr lang="fa-IR" sz="4000" dirty="0" smtClean="0">
                <a:solidFill>
                  <a:srgbClr val="FFFF00"/>
                </a:solidFill>
              </a:rPr>
              <a:t>عراق</a:t>
            </a:r>
          </a:p>
          <a:p>
            <a:pPr algn="r" rtl="1"/>
            <a:r>
              <a:rPr lang="fa-IR" sz="4000" dirty="0" smtClean="0">
                <a:solidFill>
                  <a:srgbClr val="FFFF00"/>
                </a:solidFill>
              </a:rPr>
              <a:t>ایران</a:t>
            </a:r>
            <a:endParaRPr lang="en-US" sz="4000" dirty="0">
              <a:solidFill>
                <a:srgbClr val="FFFF00"/>
              </a:solidFill>
            </a:endParaRPr>
          </a:p>
        </p:txBody>
      </p:sp>
      <p:pic>
        <p:nvPicPr>
          <p:cNvPr id="7" name="Picture 2" descr="C:\Users\SONY\Desktop\priorities\nationalism\041012_mass_grave_hlg5p.grid-6x2.jpg"/>
          <p:cNvPicPr>
            <a:picLocks noGrp="1" noChangeAspect="1" noChangeArrowheads="1"/>
          </p:cNvPicPr>
          <p:nvPr>
            <p:ph idx="1"/>
          </p:nvPr>
        </p:nvPicPr>
        <p:blipFill>
          <a:blip r:embed="rId2" cstate="print"/>
          <a:stretch>
            <a:fillRect/>
          </a:stretch>
        </p:blipFill>
        <p:spPr bwMode="auto">
          <a:xfrm>
            <a:off x="942975" y="2133600"/>
            <a:ext cx="5305425" cy="341382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apoli\Desktop\lili\iraq.jpg"/>
          <p:cNvPicPr>
            <a:picLocks noChangeAspect="1" noChangeArrowheads="1"/>
          </p:cNvPicPr>
          <p:nvPr/>
        </p:nvPicPr>
        <p:blipFill>
          <a:blip r:embed="rId2" cstate="print"/>
          <a:srcRect/>
          <a:stretch>
            <a:fillRect/>
          </a:stretch>
        </p:blipFill>
        <p:spPr bwMode="auto">
          <a:xfrm>
            <a:off x="426914" y="304800"/>
            <a:ext cx="3929062" cy="5911850"/>
          </a:xfrm>
          <a:prstGeom prst="rect">
            <a:avLst/>
          </a:prstGeom>
          <a:noFill/>
          <a:ln w="12700" cmpd="sng">
            <a:solidFill>
              <a:schemeClr val="tx1"/>
            </a:solidFill>
            <a:miter lim="800000"/>
            <a:headEnd/>
            <a:tailEnd/>
          </a:ln>
        </p:spPr>
      </p:pic>
      <p:pic>
        <p:nvPicPr>
          <p:cNvPr id="8195" name="Picture 5"/>
          <p:cNvPicPr>
            <a:picLocks noChangeAspect="1" noChangeArrowheads="1"/>
          </p:cNvPicPr>
          <p:nvPr/>
        </p:nvPicPr>
        <p:blipFill>
          <a:blip r:embed="rId3" cstate="print"/>
          <a:srcRect/>
          <a:stretch>
            <a:fillRect/>
          </a:stretch>
        </p:blipFill>
        <p:spPr bwMode="auto">
          <a:xfrm>
            <a:off x="4645720" y="3124200"/>
            <a:ext cx="3958728" cy="2774115"/>
          </a:xfrm>
          <a:prstGeom prst="rect">
            <a:avLst/>
          </a:prstGeom>
          <a:noFill/>
          <a:ln w="12700" cmpd="sng">
            <a:solidFill>
              <a:schemeClr val="tx1"/>
            </a:solidFill>
            <a:miter lim="800000"/>
            <a:headEnd/>
            <a:tailEnd/>
          </a:ln>
        </p:spPr>
      </p:pic>
      <p:sp>
        <p:nvSpPr>
          <p:cNvPr id="8" name="TextBox 7"/>
          <p:cNvSpPr txBox="1"/>
          <p:nvPr/>
        </p:nvSpPr>
        <p:spPr>
          <a:xfrm>
            <a:off x="4748213" y="5943600"/>
            <a:ext cx="3786187" cy="707886"/>
          </a:xfrm>
          <a:prstGeom prst="rect">
            <a:avLst/>
          </a:prstGeom>
          <a:noFill/>
        </p:spPr>
        <p:txBody>
          <a:bodyPr rtlCol="1">
            <a:spAutoFit/>
          </a:bodyPr>
          <a:lstStyle/>
          <a:p>
            <a:pPr algn="just" rtl="1">
              <a:defRPr/>
            </a:pPr>
            <a:r>
              <a:rPr lang="fa-IR" sz="2000" b="1" dirty="0" smtClean="0">
                <a:solidFill>
                  <a:srgbClr val="FFFF00"/>
                </a:solidFill>
                <a:latin typeface="Arial" pitchFamily="34" charset="0"/>
                <a:cs typeface="Arial" pitchFamily="34" charset="0"/>
              </a:rPr>
              <a:t>گورهای دسته جمعی از نسل کشی کردها در عراق</a:t>
            </a:r>
            <a:endParaRPr lang="fa-IR" sz="2000" b="1" dirty="0">
              <a:solidFill>
                <a:srgbClr val="FFFF00"/>
              </a:solidFill>
              <a:latin typeface="Arial" pitchFamily="34" charset="0"/>
              <a:cs typeface="Arial" pitchFamily="34" charset="0"/>
            </a:endParaRPr>
          </a:p>
        </p:txBody>
      </p:sp>
      <p:pic>
        <p:nvPicPr>
          <p:cNvPr id="8197" name="Picture 6" descr="C:\Users\papoli\Desktop\iraq2.jpg"/>
          <p:cNvPicPr>
            <a:picLocks noChangeAspect="1" noChangeArrowheads="1"/>
          </p:cNvPicPr>
          <p:nvPr/>
        </p:nvPicPr>
        <p:blipFill>
          <a:blip r:embed="rId4" cstate="print"/>
          <a:srcRect/>
          <a:stretch>
            <a:fillRect/>
          </a:stretch>
        </p:blipFill>
        <p:spPr bwMode="auto">
          <a:xfrm>
            <a:off x="4599893" y="304800"/>
            <a:ext cx="4040841" cy="2686878"/>
          </a:xfrm>
          <a:prstGeom prst="rect">
            <a:avLst/>
          </a:prstGeom>
          <a:noFill/>
          <a:ln w="12700" cmpd="sng">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sers\papoli\Desktop\iraq8.jpg"/>
          <p:cNvPicPr>
            <a:picLocks noChangeAspect="1" noChangeArrowheads="1"/>
          </p:cNvPicPr>
          <p:nvPr/>
        </p:nvPicPr>
        <p:blipFill>
          <a:blip r:embed="rId2" cstate="email"/>
          <a:srcRect/>
          <a:stretch>
            <a:fillRect/>
          </a:stretch>
        </p:blipFill>
        <p:spPr bwMode="auto">
          <a:xfrm>
            <a:off x="2987675" y="381000"/>
            <a:ext cx="4791075" cy="3186112"/>
          </a:xfrm>
          <a:prstGeom prst="rect">
            <a:avLst/>
          </a:prstGeom>
          <a:noFill/>
          <a:ln w="9525">
            <a:noFill/>
            <a:miter lim="800000"/>
            <a:headEnd/>
            <a:tailEnd/>
          </a:ln>
        </p:spPr>
      </p:pic>
      <p:pic>
        <p:nvPicPr>
          <p:cNvPr id="9219" name="Picture 4" descr="C:\Users\papoli\Desktop\iraq13.jpg"/>
          <p:cNvPicPr>
            <a:picLocks noChangeAspect="1" noChangeArrowheads="1"/>
          </p:cNvPicPr>
          <p:nvPr/>
        </p:nvPicPr>
        <p:blipFill>
          <a:blip r:embed="rId3" cstate="email"/>
          <a:srcRect/>
          <a:stretch>
            <a:fillRect/>
          </a:stretch>
        </p:blipFill>
        <p:spPr bwMode="auto">
          <a:xfrm>
            <a:off x="539750" y="1052513"/>
            <a:ext cx="1804988" cy="2571750"/>
          </a:xfrm>
          <a:prstGeom prst="rect">
            <a:avLst/>
          </a:prstGeom>
          <a:noFill/>
          <a:ln w="9525">
            <a:noFill/>
            <a:miter lim="800000"/>
            <a:headEnd/>
            <a:tailEnd/>
          </a:ln>
        </p:spPr>
      </p:pic>
      <p:pic>
        <p:nvPicPr>
          <p:cNvPr id="9220" name="Picture 5" descr="C:\Users\papoli\Desktop\iraq9.jpg"/>
          <p:cNvPicPr>
            <a:picLocks noChangeAspect="1" noChangeArrowheads="1"/>
          </p:cNvPicPr>
          <p:nvPr/>
        </p:nvPicPr>
        <p:blipFill>
          <a:blip r:embed="rId4" cstate="email"/>
          <a:srcRect/>
          <a:stretch>
            <a:fillRect/>
          </a:stretch>
        </p:blipFill>
        <p:spPr bwMode="auto">
          <a:xfrm>
            <a:off x="2428875" y="3071813"/>
            <a:ext cx="2371725" cy="3363912"/>
          </a:xfrm>
          <a:prstGeom prst="rect">
            <a:avLst/>
          </a:prstGeom>
          <a:noFill/>
          <a:ln w="9525">
            <a:noFill/>
            <a:miter lim="800000"/>
            <a:headEnd/>
            <a:tailEnd/>
          </a:ln>
        </p:spPr>
      </p:pic>
      <p:sp>
        <p:nvSpPr>
          <p:cNvPr id="9221" name="AutoShape 7" descr="[image]"/>
          <p:cNvSpPr>
            <a:spLocks noChangeAspect="1" noChangeArrowheads="1"/>
          </p:cNvSpPr>
          <p:nvPr/>
        </p:nvSpPr>
        <p:spPr bwMode="auto">
          <a:xfrm>
            <a:off x="-61913" y="-136525"/>
            <a:ext cx="1266826" cy="5715000"/>
          </a:xfrm>
          <a:prstGeom prst="rect">
            <a:avLst/>
          </a:prstGeom>
          <a:noFill/>
          <a:ln w="9525">
            <a:noFill/>
            <a:miter lim="800000"/>
            <a:headEnd/>
            <a:tailEnd/>
          </a:ln>
        </p:spPr>
        <p:txBody>
          <a:bodyPr/>
          <a:lstStyle/>
          <a:p>
            <a:endParaRPr lang="fa-IR"/>
          </a:p>
        </p:txBody>
      </p:sp>
      <p:sp>
        <p:nvSpPr>
          <p:cNvPr id="9222" name="AutoShape 9" descr="[image]"/>
          <p:cNvSpPr>
            <a:spLocks noChangeAspect="1" noChangeArrowheads="1"/>
          </p:cNvSpPr>
          <p:nvPr/>
        </p:nvSpPr>
        <p:spPr bwMode="auto">
          <a:xfrm>
            <a:off x="-61913" y="-136525"/>
            <a:ext cx="1266826" cy="5715000"/>
          </a:xfrm>
          <a:prstGeom prst="rect">
            <a:avLst/>
          </a:prstGeom>
          <a:noFill/>
          <a:ln w="9525">
            <a:noFill/>
            <a:miter lim="800000"/>
            <a:headEnd/>
            <a:tailEnd/>
          </a:ln>
        </p:spPr>
        <p:txBody>
          <a:bodyPr/>
          <a:lstStyle/>
          <a:p>
            <a:endParaRPr lang="fa-IR"/>
          </a:p>
        </p:txBody>
      </p:sp>
      <p:sp>
        <p:nvSpPr>
          <p:cNvPr id="9223" name="AutoShape 11" descr="[image]"/>
          <p:cNvSpPr>
            <a:spLocks noChangeAspect="1" noChangeArrowheads="1"/>
          </p:cNvSpPr>
          <p:nvPr/>
        </p:nvSpPr>
        <p:spPr bwMode="auto">
          <a:xfrm>
            <a:off x="-61913" y="-136525"/>
            <a:ext cx="1266826" cy="5715000"/>
          </a:xfrm>
          <a:prstGeom prst="rect">
            <a:avLst/>
          </a:prstGeom>
          <a:noFill/>
          <a:ln w="9525">
            <a:noFill/>
            <a:miter lim="800000"/>
            <a:headEnd/>
            <a:tailEnd/>
          </a:ln>
        </p:spPr>
        <p:txBody>
          <a:bodyPr/>
          <a:lstStyle/>
          <a:p>
            <a:endParaRPr lang="fa-IR"/>
          </a:p>
        </p:txBody>
      </p:sp>
      <p:sp>
        <p:nvSpPr>
          <p:cNvPr id="12" name="TextBox 11"/>
          <p:cNvSpPr txBox="1"/>
          <p:nvPr/>
        </p:nvSpPr>
        <p:spPr>
          <a:xfrm>
            <a:off x="5214938" y="4214813"/>
            <a:ext cx="3429000" cy="2308225"/>
          </a:xfrm>
          <a:prstGeom prst="rect">
            <a:avLst/>
          </a:prstGeom>
          <a:noFill/>
        </p:spPr>
        <p:txBody>
          <a:bodyPr rtlCol="1">
            <a:spAutoFit/>
          </a:bodyPr>
          <a:lstStyle/>
          <a:p>
            <a:pPr>
              <a:defRPr/>
            </a:pPr>
            <a:r>
              <a:rPr lang="fa-IR" sz="2400" b="1" dirty="0">
                <a:solidFill>
                  <a:schemeClr val="bg1">
                    <a:lumMod val="75000"/>
                  </a:schemeClr>
                </a:solidFill>
                <a:latin typeface="Arial" pitchFamily="34" charset="0"/>
                <a:cs typeface="Arial" pitchFamily="34" charset="0"/>
              </a:rPr>
              <a:t>برخی شواهد ارائه شده در دادگاه صدام از کشتار موتهانا</a:t>
            </a:r>
          </a:p>
          <a:p>
            <a:pPr>
              <a:defRPr/>
            </a:pPr>
            <a:r>
              <a:rPr lang="fa-IR" sz="2400" b="1" dirty="0">
                <a:solidFill>
                  <a:schemeClr val="bg1">
                    <a:lumMod val="75000"/>
                  </a:schemeClr>
                </a:solidFill>
                <a:latin typeface="Arial" pitchFamily="34" charset="0"/>
                <a:cs typeface="Arial" pitchFamily="34" charset="0"/>
              </a:rPr>
              <a:t>شامل اطلاعاتی از اجساد، سن آنها و داده های مادی شناسایی شده همراهشان که غیر نظامی بودنشان را اثبات می کرد.</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Users\papoli\Desktop\lili\iraq massgrave.jpg"/>
          <p:cNvPicPr>
            <a:picLocks noChangeAspect="1" noChangeArrowheads="1"/>
          </p:cNvPicPr>
          <p:nvPr/>
        </p:nvPicPr>
        <p:blipFill>
          <a:blip r:embed="rId2" cstate="email"/>
          <a:srcRect/>
          <a:stretch>
            <a:fillRect/>
          </a:stretch>
        </p:blipFill>
        <p:spPr bwMode="auto">
          <a:xfrm>
            <a:off x="214313" y="0"/>
            <a:ext cx="5072062" cy="3367088"/>
          </a:xfrm>
          <a:prstGeom prst="rect">
            <a:avLst/>
          </a:prstGeom>
          <a:noFill/>
          <a:ln w="9525">
            <a:noFill/>
            <a:miter lim="800000"/>
            <a:headEnd/>
            <a:tailEnd/>
          </a:ln>
        </p:spPr>
      </p:pic>
      <p:pic>
        <p:nvPicPr>
          <p:cNvPr id="8195" name="Picture 2" descr="C:\Users\papoli\Desktop\lili\IraqBlueManCorpse.jpg"/>
          <p:cNvPicPr>
            <a:picLocks noChangeAspect="1" noChangeArrowheads="1"/>
          </p:cNvPicPr>
          <p:nvPr/>
        </p:nvPicPr>
        <p:blipFill>
          <a:blip r:embed="rId3" cstate="email"/>
          <a:srcRect/>
          <a:stretch>
            <a:fillRect/>
          </a:stretch>
        </p:blipFill>
        <p:spPr bwMode="auto">
          <a:xfrm>
            <a:off x="3357563" y="3030538"/>
            <a:ext cx="5786437" cy="3827462"/>
          </a:xfrm>
          <a:prstGeom prst="rect">
            <a:avLst/>
          </a:prstGeom>
          <a:noFill/>
          <a:ln w="9525">
            <a:noFill/>
            <a:miter lim="800000"/>
            <a:headEnd/>
            <a:tailEnd/>
          </a:ln>
        </p:spPr>
      </p:pic>
      <p:sp>
        <p:nvSpPr>
          <p:cNvPr id="6" name="TextBox 5"/>
          <p:cNvSpPr txBox="1"/>
          <p:nvPr/>
        </p:nvSpPr>
        <p:spPr>
          <a:xfrm>
            <a:off x="214313" y="4357688"/>
            <a:ext cx="2786062" cy="400050"/>
          </a:xfrm>
          <a:prstGeom prst="rect">
            <a:avLst/>
          </a:prstGeom>
          <a:noFill/>
        </p:spPr>
        <p:txBody>
          <a:bodyPr rtlCol="1">
            <a:spAutoFit/>
          </a:bodyPr>
          <a:lstStyle/>
          <a:p>
            <a:pPr>
              <a:defRPr/>
            </a:pPr>
            <a:r>
              <a:rPr lang="fa-IR" sz="2000" dirty="0">
                <a:solidFill>
                  <a:schemeClr val="bg1">
                    <a:lumMod val="75000"/>
                  </a:schemeClr>
                </a:solidFill>
                <a:latin typeface="Arial" pitchFamily="34" charset="0"/>
                <a:cs typeface="Arial" pitchFamily="34" charset="0"/>
              </a:rPr>
              <a:t>گورهای دسته جمعی در عراق</a:t>
            </a:r>
          </a:p>
        </p:txBody>
      </p:sp>
      <p:sp>
        <p:nvSpPr>
          <p:cNvPr id="8197" name="TextBox 4"/>
          <p:cNvSpPr txBox="1">
            <a:spLocks noChangeArrowheads="1"/>
          </p:cNvSpPr>
          <p:nvPr/>
        </p:nvSpPr>
        <p:spPr bwMode="auto">
          <a:xfrm>
            <a:off x="5364163" y="260350"/>
            <a:ext cx="3529012" cy="2678113"/>
          </a:xfrm>
          <a:prstGeom prst="rect">
            <a:avLst/>
          </a:prstGeom>
          <a:noFill/>
          <a:ln w="9525">
            <a:noFill/>
            <a:miter lim="800000"/>
            <a:headEnd/>
            <a:tailEnd/>
          </a:ln>
        </p:spPr>
        <p:txBody>
          <a:bodyPr>
            <a:spAutoFit/>
          </a:bodyPr>
          <a:lstStyle/>
          <a:p>
            <a:r>
              <a:rPr lang="fa-IR" sz="2400">
                <a:solidFill>
                  <a:srgbClr val="FF0000"/>
                </a:solidFill>
              </a:rPr>
              <a:t>اولین حضور جدی باستان شناسان جنایی- حقوق بشر در دادگاه صدام رقم خورد. باستان شناسان در گورهای دسته جمعی منطقه هترا بیش از 400 جسد را مورد کاوش قرار داده و داده های آن را در دادگاه صدام حسین ارائه دادند.</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cstate="print"/>
          <a:srcRect/>
          <a:stretch>
            <a:fillRect/>
          </a:stretch>
        </p:blipFill>
        <p:spPr bwMode="auto">
          <a:xfrm>
            <a:off x="457200" y="286321"/>
            <a:ext cx="3998712" cy="2998663"/>
          </a:xfrm>
          <a:prstGeom prst="rect">
            <a:avLst/>
          </a:prstGeom>
          <a:noFill/>
          <a:ln w="12700" cmpd="sng">
            <a:solidFill>
              <a:schemeClr val="tx1"/>
            </a:solidFill>
            <a:miter lim="800000"/>
            <a:headEnd/>
            <a:tailEnd/>
          </a:ln>
        </p:spPr>
      </p:pic>
      <p:pic>
        <p:nvPicPr>
          <p:cNvPr id="17411" name="Picture 5"/>
          <p:cNvPicPr>
            <a:picLocks noChangeAspect="1" noChangeArrowheads="1"/>
          </p:cNvPicPr>
          <p:nvPr/>
        </p:nvPicPr>
        <p:blipFill>
          <a:blip r:embed="rId3" cstate="print"/>
          <a:srcRect/>
          <a:stretch>
            <a:fillRect/>
          </a:stretch>
        </p:blipFill>
        <p:spPr bwMode="auto">
          <a:xfrm>
            <a:off x="4841032" y="1844824"/>
            <a:ext cx="4088686" cy="3066515"/>
          </a:xfrm>
          <a:prstGeom prst="rect">
            <a:avLst/>
          </a:prstGeom>
          <a:noFill/>
          <a:ln w="12700" cmpd="sng">
            <a:solidFill>
              <a:schemeClr val="tx1"/>
            </a:solidFill>
            <a:miter lim="800000"/>
            <a:headEnd/>
            <a:tailEnd/>
          </a:ln>
        </p:spPr>
      </p:pic>
      <p:sp>
        <p:nvSpPr>
          <p:cNvPr id="5" name="TextBox 4"/>
          <p:cNvSpPr txBox="1"/>
          <p:nvPr/>
        </p:nvSpPr>
        <p:spPr>
          <a:xfrm>
            <a:off x="6048356" y="5334000"/>
            <a:ext cx="2714644" cy="707886"/>
          </a:xfrm>
          <a:prstGeom prst="rect">
            <a:avLst/>
          </a:prstGeom>
          <a:noFill/>
        </p:spPr>
        <p:txBody>
          <a:bodyPr wrap="square" rtlCol="0">
            <a:spAutoFit/>
          </a:bodyPr>
          <a:lstStyle/>
          <a:p>
            <a:r>
              <a:rPr lang="fa-IR" sz="4000" dirty="0" smtClean="0">
                <a:solidFill>
                  <a:srgbClr val="FFFF00"/>
                </a:solidFill>
              </a:rPr>
              <a:t>بم، ایران</a:t>
            </a:r>
            <a:endParaRPr lang="en-US" sz="4000" dirty="0">
              <a:solidFill>
                <a:srgbClr val="FFFF00"/>
              </a:solidFill>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3519827"/>
            <a:ext cx="3951039" cy="296220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60px-Stele_Naram_Sim_Louvre_Sb4.jpg"/>
          <p:cNvPicPr>
            <a:picLocks noGrp="1" noChangeAspect="1"/>
          </p:cNvPicPr>
          <p:nvPr>
            <p:ph idx="1"/>
          </p:nvPr>
        </p:nvPicPr>
        <p:blipFill>
          <a:blip r:embed="rId2" cstate="print"/>
          <a:stretch>
            <a:fillRect/>
          </a:stretch>
        </p:blipFill>
        <p:spPr>
          <a:xfrm>
            <a:off x="4315998" y="293743"/>
            <a:ext cx="4370802" cy="3973457"/>
          </a:xfr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3886200"/>
            <a:ext cx="5181600" cy="28486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Constitiution.jpg"/>
          <p:cNvPicPr>
            <a:picLocks noChangeAspect="1"/>
          </p:cNvPicPr>
          <p:nvPr/>
        </p:nvPicPr>
        <p:blipFill>
          <a:blip r:embed="rId2" cstate="print"/>
          <a:srcRect/>
          <a:stretch>
            <a:fillRect/>
          </a:stretch>
        </p:blipFill>
        <p:spPr bwMode="auto">
          <a:xfrm>
            <a:off x="1828800" y="1600200"/>
            <a:ext cx="5661992" cy="404879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باستان شناس معاصر</a:t>
            </a:r>
            <a:endParaRPr lang="en-US" dirty="0"/>
          </a:p>
        </p:txBody>
      </p:sp>
      <p:sp>
        <p:nvSpPr>
          <p:cNvPr id="3" name="Content Placeholder 2"/>
          <p:cNvSpPr>
            <a:spLocks noGrp="1"/>
          </p:cNvSpPr>
          <p:nvPr>
            <p:ph idx="1"/>
          </p:nvPr>
        </p:nvSpPr>
        <p:spPr/>
        <p:txBody>
          <a:bodyPr>
            <a:noAutofit/>
          </a:bodyPr>
          <a:lstStyle/>
          <a:p>
            <a:pPr algn="r" rtl="1"/>
            <a:r>
              <a:rPr lang="ar-SA" sz="2400" dirty="0" smtClean="0"/>
              <a:t>باستان شناسی معاصر بیش از آنکه یک شاخه دانشگاهی در باستان شناسی باشد یک روش زندگی است، اگر هر باستان شناسی این روش زیست را انتخاب کند  می تواند باستان شناس معاصر قلمداد شود حتی اگر در مورد پیش از تاریخ پژوهش کند. بر همین اساس یک باستان شناس کلاسیک می تواند در این زمره قرار بگیرد در حالی که یک باستان شناس پست مدرن به دلیل عدم رعایت این شیوه زندگی ممکن است از آن خارج شود:</a:t>
            </a:r>
            <a:endParaRPr lang="en-US" sz="2400" dirty="0" smtClean="0"/>
          </a:p>
          <a:p>
            <a:pPr algn="r" rtl="1"/>
            <a:r>
              <a:rPr lang="ar-SA" sz="2400" dirty="0" smtClean="0"/>
              <a:t>باستان شناس معاصر نسبت به دنیای</a:t>
            </a:r>
            <a:r>
              <a:rPr lang="fa-IR" sz="2400" dirty="0" smtClean="0"/>
              <a:t> </a:t>
            </a:r>
            <a:r>
              <a:rPr lang="ar-SA" sz="2400" dirty="0" smtClean="0"/>
              <a:t> معاصر و بشریت متعهد است (</a:t>
            </a:r>
            <a:r>
              <a:rPr lang="en-US" sz="2400" dirty="0" err="1" smtClean="0"/>
              <a:t>Shackel</a:t>
            </a:r>
            <a:r>
              <a:rPr lang="en-US" sz="2400" dirty="0" smtClean="0"/>
              <a:t> and little 2007</a:t>
            </a:r>
            <a:r>
              <a:rPr lang="ar-SA" sz="2400" dirty="0" smtClean="0"/>
              <a:t>). او برای بشریت می جنگد و در این راستا پژوهش می کند.  اولین گروه باستان شناسان مشغول  کار در عراق که بر داده های انسانی حاصل از جنایات صدام کار می کنند، باستان شناسان پیش از تاریخی هستند که برای رسیدن به هدف انسانی خود شغلشان را رها کردند (</a:t>
            </a:r>
            <a:r>
              <a:rPr lang="en-US" sz="2400" dirty="0" smtClean="0"/>
              <a:t>see. Pringle 2009</a:t>
            </a:r>
            <a:r>
              <a:rPr lang="ar-SA" sz="2400" dirty="0" smtClean="0"/>
              <a:t>).</a:t>
            </a:r>
            <a:endParaRPr lang="en-US" sz="2400" dirty="0" smtClean="0"/>
          </a:p>
          <a:p>
            <a:pPr algn="r" rtl="1"/>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تعهد ،رسالت اجتماعی و اخلاق حرفه ای</a:t>
            </a:r>
            <a:endParaRPr lang="en-US" dirty="0"/>
          </a:p>
        </p:txBody>
      </p:sp>
      <p:sp>
        <p:nvSpPr>
          <p:cNvPr id="3" name="Content Placeholder 2"/>
          <p:cNvSpPr>
            <a:spLocks noGrp="1"/>
          </p:cNvSpPr>
          <p:nvPr>
            <p:ph idx="1"/>
          </p:nvPr>
        </p:nvSpPr>
        <p:spPr/>
        <p:txBody>
          <a:bodyPr>
            <a:normAutofit fontScale="85000" lnSpcReduction="20000"/>
          </a:bodyPr>
          <a:lstStyle/>
          <a:p>
            <a:pPr algn="just" rtl="1"/>
            <a:r>
              <a:rPr lang="ar-SA" dirty="0" smtClean="0"/>
              <a:t> </a:t>
            </a:r>
            <a:endParaRPr lang="en-US" dirty="0" smtClean="0"/>
          </a:p>
          <a:p>
            <a:pPr algn="just" rtl="1"/>
            <a:r>
              <a:rPr lang="ar-SA" dirty="0" smtClean="0"/>
              <a:t>باستان شناس معاصر دائما در اندیشه استفاده از دانش خویش برای رسیدن انسان به شرایط بهتر است. ریچارد گولد همین سوال را از خود بر ویرانه های برجهای تجارت جهانی در سال 2001</a:t>
            </a:r>
            <a:r>
              <a:rPr lang="en-US" dirty="0" smtClean="0"/>
              <a:t>Gould 2007</a:t>
            </a:r>
            <a:r>
              <a:rPr lang="ar-SA" dirty="0" smtClean="0"/>
              <a:t>) ) پرسید. من باستان شناس چه می توان بکنم تا درد انسان کم شود؟ همین بود که باستان شناسی فاجعه به وجود آمد.</a:t>
            </a:r>
            <a:endParaRPr lang="en-US" dirty="0" smtClean="0"/>
          </a:p>
          <a:p>
            <a:pPr algn="just" rtl="1"/>
            <a:r>
              <a:rPr lang="ar-SA" dirty="0" smtClean="0"/>
              <a:t>تعهد او نسبت به انسان معنای دیگری هم دارد، گذشته ای که او بررسی می کند متعلق به انسان است به بشریت ، او حق ندارد غصبش کند یا از آن بگذرد...چنانچه باید برای ارائه آن به جامعه فکری کند. در این راستا باستان شناسی عمومی (</a:t>
            </a:r>
            <a:r>
              <a:rPr lang="en-US" dirty="0" smtClean="0"/>
              <a:t>public archaeology</a:t>
            </a:r>
            <a:r>
              <a:rPr lang="ar-SA" dirty="0" smtClean="0"/>
              <a:t>) راهکار اوست.</a:t>
            </a:r>
            <a:endParaRPr lang="en-US" dirty="0" smtClean="0"/>
          </a:p>
          <a:p>
            <a:pPr algn="just" rtl="1"/>
            <a:r>
              <a:rPr lang="ar-SA" dirty="0" smtClean="0"/>
              <a:t> </a:t>
            </a:r>
            <a:endParaRPr lang="en-US" dirty="0" smtClean="0"/>
          </a:p>
          <a:p>
            <a:pPr algn="just" rtl="1"/>
            <a:r>
              <a:rPr lang="ar-SA" dirty="0" smtClean="0"/>
              <a:t>باستان شناس معاصر به شدت اخلاق گراست (</a:t>
            </a:r>
            <a:r>
              <a:rPr lang="en-US" dirty="0" err="1" smtClean="0"/>
              <a:t>Hamilakis</a:t>
            </a:r>
            <a:r>
              <a:rPr lang="en-US" dirty="0" smtClean="0"/>
              <a:t> 2007</a:t>
            </a:r>
            <a:r>
              <a:rPr lang="ar-SA" dirty="0" smtClean="0"/>
              <a:t>). </a:t>
            </a:r>
            <a:endParaRPr lang="en-US" dirty="0" smtClean="0"/>
          </a:p>
          <a:p>
            <a:pPr algn="just" rtl="1"/>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فراسوی باستان شناسی گذشته نزدیک</a:t>
            </a:r>
            <a:endParaRPr lang="en-US" dirty="0"/>
          </a:p>
        </p:txBody>
      </p:sp>
      <p:sp>
        <p:nvSpPr>
          <p:cNvPr id="3" name="Content Placeholder 2"/>
          <p:cNvSpPr>
            <a:spLocks noGrp="1"/>
          </p:cNvSpPr>
          <p:nvPr>
            <p:ph idx="1"/>
          </p:nvPr>
        </p:nvSpPr>
        <p:spPr/>
        <p:txBody>
          <a:bodyPr/>
          <a:lstStyle/>
          <a:p>
            <a:pPr algn="r" rtl="1">
              <a:buNone/>
            </a:pPr>
            <a:endParaRPr lang="fa-IR" dirty="0" smtClean="0"/>
          </a:p>
          <a:p>
            <a:pPr algn="r" rtl="1"/>
            <a:r>
              <a:rPr lang="fa-IR" dirty="0" smtClean="0"/>
              <a:t>برای پرداختن به جامعه معاصر لزوما نباید باستان شناس معاصر بود ”</a:t>
            </a:r>
            <a:r>
              <a:rPr lang="fa-IR" b="1" dirty="0" smtClean="0"/>
              <a:t>بلکه باید رویکردی معاصر اتخاذ کرد“</a:t>
            </a:r>
          </a:p>
          <a:p>
            <a:pPr algn="r" rtl="1"/>
            <a:endParaRPr lang="fa-IR" b="1" dirty="0" smtClean="0"/>
          </a:p>
          <a:p>
            <a:pPr algn="r" rtl="1"/>
            <a:r>
              <a:rPr lang="fa-IR" dirty="0" smtClean="0"/>
              <a:t>باستان شنا سان دیگر شاخه ها نیز میتوانند مشارکتی فعال در دنیای معاصر داشته باشند</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باستان شناسی به خود نگاه میکند!!!</a:t>
            </a:r>
            <a:endParaRPr lang="en-US" dirty="0"/>
          </a:p>
        </p:txBody>
      </p:sp>
      <p:sp>
        <p:nvSpPr>
          <p:cNvPr id="3" name="Content Placeholder 2"/>
          <p:cNvSpPr>
            <a:spLocks noGrp="1"/>
          </p:cNvSpPr>
          <p:nvPr>
            <p:ph idx="1"/>
          </p:nvPr>
        </p:nvSpPr>
        <p:spPr/>
        <p:txBody>
          <a:bodyPr/>
          <a:lstStyle/>
          <a:p>
            <a:pPr algn="r" rtl="1"/>
            <a:r>
              <a:rPr lang="fa-IR" dirty="0" smtClean="0"/>
              <a:t>تحولات دهه 1960</a:t>
            </a:r>
          </a:p>
          <a:p>
            <a:pPr algn="r" rtl="1"/>
            <a:r>
              <a:rPr lang="fa-IR" dirty="0" smtClean="0"/>
              <a:t>تحولات دهه 1980</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C000"/>
                </a:solidFill>
              </a:rPr>
              <a:t>پابلیک ارکئولوژی</a:t>
            </a:r>
            <a:endParaRPr lang="en-US" dirty="0">
              <a:solidFill>
                <a:srgbClr val="FFC000"/>
              </a:solidFill>
            </a:endParaRPr>
          </a:p>
        </p:txBody>
      </p:sp>
      <p:pic>
        <p:nvPicPr>
          <p:cNvPr id="1026" name="Picture 2"/>
          <p:cNvPicPr>
            <a:picLocks noGrp="1" noChangeAspect="1" noChangeArrowheads="1"/>
          </p:cNvPicPr>
          <p:nvPr>
            <p:ph idx="1"/>
          </p:nvPr>
        </p:nvPicPr>
        <p:blipFill>
          <a:blip r:embed="rId2" cstate="print"/>
          <a:stretch>
            <a:fillRect/>
          </a:stretch>
        </p:blipFill>
        <p:spPr bwMode="auto">
          <a:xfrm>
            <a:off x="3253177" y="2812936"/>
            <a:ext cx="5738423" cy="381646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152400" y="304800"/>
            <a:ext cx="4895850" cy="32560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153400" cy="2286000"/>
          </a:xfrm>
        </p:spPr>
        <p:txBody>
          <a:bodyPr>
            <a:noAutofit/>
          </a:bodyPr>
          <a:lstStyle/>
          <a:p>
            <a:pPr rtl="1"/>
            <a:r>
              <a:rPr lang="fa-IR" sz="2800" dirty="0" smtClean="0"/>
              <a:t>جیمی آلمانزا سانچز</a:t>
            </a:r>
            <a:br>
              <a:rPr lang="fa-IR" sz="2800" dirty="0" smtClean="0"/>
            </a:br>
            <a:r>
              <a:rPr lang="fa-IR" sz="2800" dirty="0" smtClean="0"/>
              <a:t>در هر پروژه باستان شناسی“ فلسفه پروژه“ باید برای باستان شناس در الویت باشد</a:t>
            </a:r>
            <a:r>
              <a:rPr lang="en-US" sz="2800" dirty="0" smtClean="0"/>
              <a:t/>
            </a:r>
            <a:br>
              <a:rPr lang="en-US" sz="2800" dirty="0" smtClean="0"/>
            </a:br>
            <a:r>
              <a:rPr lang="fa-IR" sz="2800" dirty="0" smtClean="0"/>
              <a:t/>
            </a:r>
            <a:br>
              <a:rPr lang="fa-IR" sz="2800" dirty="0" smtClean="0"/>
            </a:br>
            <a:r>
              <a:rPr lang="fa-IR" sz="2800" dirty="0" smtClean="0"/>
              <a:t>باستان شناس اسپانیایی که پروژه ثبت جهانی یک  محوطه پالئولتیک را به پروژه ای به منظور برطرف کردن  آلودگی </a:t>
            </a:r>
            <a:r>
              <a:rPr lang="fa-IR" sz="2800" dirty="0"/>
              <a:t>آ</a:t>
            </a:r>
            <a:r>
              <a:rPr lang="fa-IR" sz="2800" dirty="0" smtClean="0"/>
              <a:t>بهای رودخانه و مشکل بهداشت عمومی در منطقه اتیوپی تبدیل کرد</a:t>
            </a:r>
            <a:endParaRPr lang="en-US" sz="2800" dirty="0"/>
          </a:p>
        </p:txBody>
      </p:sp>
      <p:pic>
        <p:nvPicPr>
          <p:cNvPr id="3" name="Imagen 4" descr="Melka 1 001.JPG"/>
          <p:cNvPicPr>
            <a:picLocks noChangeAspect="1"/>
          </p:cNvPicPr>
          <p:nvPr/>
        </p:nvPicPr>
        <p:blipFill>
          <a:blip r:embed="rId2" cstate="print"/>
          <a:srcRect/>
          <a:stretch>
            <a:fillRect/>
          </a:stretch>
        </p:blipFill>
        <p:spPr bwMode="auto">
          <a:xfrm>
            <a:off x="0" y="3657600"/>
            <a:ext cx="4659313" cy="3098800"/>
          </a:xfrm>
          <a:prstGeom prst="rect">
            <a:avLst/>
          </a:prstGeom>
          <a:noFill/>
          <a:ln w="9525">
            <a:noFill/>
            <a:miter lim="800000"/>
            <a:headEnd/>
            <a:tailEnd/>
          </a:ln>
        </p:spPr>
      </p:pic>
      <p:pic>
        <p:nvPicPr>
          <p:cNvPr id="4" name="Imagen 5" descr="Melka y viaje 051.JPG"/>
          <p:cNvPicPr>
            <a:picLocks noChangeAspect="1"/>
          </p:cNvPicPr>
          <p:nvPr/>
        </p:nvPicPr>
        <p:blipFill>
          <a:blip r:embed="rId3" cstate="print"/>
          <a:srcRect/>
          <a:stretch>
            <a:fillRect/>
          </a:stretch>
        </p:blipFill>
        <p:spPr bwMode="auto">
          <a:xfrm>
            <a:off x="4484688" y="3657600"/>
            <a:ext cx="4659312" cy="309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uadroTexto 1"/>
          <p:cNvSpPr txBox="1">
            <a:spLocks noChangeArrowheads="1"/>
          </p:cNvSpPr>
          <p:nvPr/>
        </p:nvSpPr>
        <p:spPr bwMode="auto">
          <a:xfrm>
            <a:off x="203200" y="209550"/>
            <a:ext cx="1616075" cy="400050"/>
          </a:xfrm>
          <a:prstGeom prst="rect">
            <a:avLst/>
          </a:prstGeom>
          <a:solidFill>
            <a:srgbClr val="FFFFFF">
              <a:alpha val="50195"/>
            </a:srgbClr>
          </a:solidFill>
          <a:ln w="9525">
            <a:solidFill>
              <a:srgbClr val="000000"/>
            </a:solidFill>
            <a:miter lim="800000"/>
            <a:headEnd/>
            <a:tailEnd/>
          </a:ln>
        </p:spPr>
        <p:txBody>
          <a:bodyPr>
            <a:spAutoFit/>
          </a:bodyPr>
          <a:lstStyle/>
          <a:p>
            <a:pPr algn="ctr"/>
            <a:r>
              <a:rPr lang="es-ES_tradnl" sz="2000" b="1">
                <a:latin typeface="Calibri" charset="0"/>
              </a:rPr>
              <a:t>A solution?</a:t>
            </a:r>
          </a:p>
        </p:txBody>
      </p:sp>
      <p:sp>
        <p:nvSpPr>
          <p:cNvPr id="16387" name="CuadroTexto 2"/>
          <p:cNvSpPr txBox="1">
            <a:spLocks noChangeArrowheads="1"/>
          </p:cNvSpPr>
          <p:nvPr/>
        </p:nvSpPr>
        <p:spPr bwMode="auto">
          <a:xfrm>
            <a:off x="2335213" y="212725"/>
            <a:ext cx="6099175" cy="400050"/>
          </a:xfrm>
          <a:prstGeom prst="rect">
            <a:avLst/>
          </a:prstGeom>
          <a:noFill/>
          <a:ln w="9525">
            <a:noFill/>
            <a:miter lim="800000"/>
            <a:headEnd/>
            <a:tailEnd/>
          </a:ln>
        </p:spPr>
        <p:txBody>
          <a:bodyPr>
            <a:spAutoFit/>
          </a:bodyPr>
          <a:lstStyle/>
          <a:p>
            <a:pPr algn="ctr"/>
            <a:r>
              <a:rPr lang="es-ES_tradnl" sz="2000" b="1">
                <a:solidFill>
                  <a:srgbClr val="FFFFFF"/>
                </a:solidFill>
                <a:latin typeface="Calibri" charset="0"/>
              </a:rPr>
              <a:t>HERITAGE MANAGEMENT AND PUBLIC ARCHAEOLOGY</a:t>
            </a:r>
          </a:p>
        </p:txBody>
      </p:sp>
      <p:sp>
        <p:nvSpPr>
          <p:cNvPr id="4" name="CuadroTexto 3"/>
          <p:cNvSpPr txBox="1"/>
          <p:nvPr/>
        </p:nvSpPr>
        <p:spPr>
          <a:xfrm>
            <a:off x="2273300" y="987425"/>
            <a:ext cx="4703763" cy="1508125"/>
          </a:xfrm>
          <a:prstGeom prst="rect">
            <a:avLst/>
          </a:prstGeom>
          <a:solidFill>
            <a:srgbClr val="FFFFFF"/>
          </a:solidFill>
          <a:ln>
            <a:solidFill>
              <a:srgbClr val="000000"/>
            </a:solidFill>
          </a:ln>
        </p:spPr>
        <p:txBody>
          <a:bodyPr>
            <a:spAutoFit/>
          </a:bodyPr>
          <a:lstStyle/>
          <a:p>
            <a:pPr algn="ctr"/>
            <a:endParaRPr lang="es-ES_tradnl" b="1">
              <a:solidFill>
                <a:srgbClr val="4F6228"/>
              </a:solidFill>
            </a:endParaRPr>
          </a:p>
          <a:p>
            <a:pPr algn="ctr">
              <a:spcAft>
                <a:spcPts val="1200"/>
              </a:spcAft>
            </a:pPr>
            <a:r>
              <a:rPr lang="es-ES_tradnl" b="1">
                <a:solidFill>
                  <a:srgbClr val="4F6228"/>
                </a:solidFill>
              </a:rPr>
              <a:t>What can you do when nobody cares?</a:t>
            </a:r>
          </a:p>
          <a:p>
            <a:pPr algn="ctr">
              <a:spcAft>
                <a:spcPts val="1200"/>
              </a:spcAft>
            </a:pPr>
            <a:r>
              <a:rPr lang="es-ES_tradnl" b="1">
                <a:solidFill>
                  <a:srgbClr val="4F6228"/>
                </a:solidFill>
              </a:rPr>
              <a:t>What can you do when nobody listens?</a:t>
            </a:r>
          </a:p>
          <a:p>
            <a:pPr algn="ctr"/>
            <a:endParaRPr lang="es-ES_tradnl" b="1">
              <a:solidFill>
                <a:srgbClr val="4F6228"/>
              </a:solidFill>
            </a:endParaRPr>
          </a:p>
        </p:txBody>
      </p:sp>
      <p:sp>
        <p:nvSpPr>
          <p:cNvPr id="16389" name="CuadroTexto 4"/>
          <p:cNvSpPr txBox="1">
            <a:spLocks noChangeArrowheads="1"/>
          </p:cNvSpPr>
          <p:nvPr/>
        </p:nvSpPr>
        <p:spPr bwMode="auto">
          <a:xfrm>
            <a:off x="0" y="2979738"/>
            <a:ext cx="9144000" cy="368300"/>
          </a:xfrm>
          <a:prstGeom prst="rect">
            <a:avLst/>
          </a:prstGeom>
          <a:noFill/>
          <a:ln w="9525">
            <a:noFill/>
            <a:miter lim="800000"/>
            <a:headEnd/>
            <a:tailEnd/>
          </a:ln>
        </p:spPr>
        <p:txBody>
          <a:bodyPr>
            <a:spAutoFit/>
          </a:bodyPr>
          <a:lstStyle/>
          <a:p>
            <a:pPr algn="ctr"/>
            <a:r>
              <a:rPr lang="es-ES_tradnl" b="1">
                <a:solidFill>
                  <a:schemeClr val="bg1"/>
                </a:solidFill>
              </a:rPr>
              <a:t>Goog management = Site conservation = Visitor satisfaction = Valuable resource</a:t>
            </a:r>
          </a:p>
        </p:txBody>
      </p:sp>
      <p:sp>
        <p:nvSpPr>
          <p:cNvPr id="16390" name="CuadroTexto 5"/>
          <p:cNvSpPr txBox="1">
            <a:spLocks noChangeArrowheads="1"/>
          </p:cNvSpPr>
          <p:nvPr/>
        </p:nvSpPr>
        <p:spPr bwMode="auto">
          <a:xfrm>
            <a:off x="203200" y="3810000"/>
            <a:ext cx="8686800" cy="2586038"/>
          </a:xfrm>
          <a:prstGeom prst="rect">
            <a:avLst/>
          </a:prstGeom>
          <a:noFill/>
          <a:ln w="9525">
            <a:noFill/>
            <a:miter lim="800000"/>
            <a:headEnd/>
            <a:tailEnd/>
          </a:ln>
        </p:spPr>
        <p:txBody>
          <a:bodyPr>
            <a:spAutoFit/>
          </a:bodyPr>
          <a:lstStyle/>
          <a:p>
            <a:pPr algn="just"/>
            <a:r>
              <a:rPr lang="es-ES_tradnl" b="1"/>
              <a:t>A matter of profit… Melka Kunture needs to be a valuable resource over the factories responsible of the leaks.</a:t>
            </a:r>
          </a:p>
          <a:p>
            <a:pPr algn="just"/>
            <a:r>
              <a:rPr lang="es-ES_tradnl" b="1"/>
              <a:t>Public Archaeology helps looking forward into the different possibilities that the relations archaeology-society offer. A site is part of the community. It is affected by the same problems and can be part of the solutions.</a:t>
            </a:r>
          </a:p>
          <a:p>
            <a:pPr algn="just"/>
            <a:endParaRPr lang="es-ES_tradnl" b="1"/>
          </a:p>
          <a:p>
            <a:pPr algn="just"/>
            <a:r>
              <a:rPr lang="es-ES_tradnl" b="1"/>
              <a:t>Marketing: Melka Kunture to be the next WHS in Ethiopia?</a:t>
            </a:r>
          </a:p>
          <a:p>
            <a:pPr algn="just"/>
            <a:endParaRPr lang="es-ES_tradnl" b="1"/>
          </a:p>
          <a:p>
            <a:pPr algn="just"/>
            <a:r>
              <a:rPr lang="es-ES_tradnl" b="1"/>
              <a:t>If health issues are not enough, maybe Heritage can help…</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uadroTexto 1"/>
          <p:cNvSpPr txBox="1">
            <a:spLocks noChangeArrowheads="1"/>
          </p:cNvSpPr>
          <p:nvPr/>
        </p:nvSpPr>
        <p:spPr bwMode="auto">
          <a:xfrm>
            <a:off x="3919538" y="188913"/>
            <a:ext cx="1912937" cy="400050"/>
          </a:xfrm>
          <a:prstGeom prst="rect">
            <a:avLst/>
          </a:prstGeom>
          <a:solidFill>
            <a:srgbClr val="FFFFFF">
              <a:alpha val="50195"/>
            </a:srgbClr>
          </a:solidFill>
          <a:ln w="9525">
            <a:solidFill>
              <a:srgbClr val="000000"/>
            </a:solidFill>
            <a:miter lim="800000"/>
            <a:headEnd/>
            <a:tailEnd/>
          </a:ln>
        </p:spPr>
        <p:txBody>
          <a:bodyPr>
            <a:spAutoFit/>
          </a:bodyPr>
          <a:lstStyle/>
          <a:p>
            <a:pPr algn="ctr"/>
            <a:r>
              <a:rPr lang="es-ES_tradnl" sz="2000" b="1"/>
              <a:t>The project</a:t>
            </a:r>
          </a:p>
        </p:txBody>
      </p:sp>
      <p:sp>
        <p:nvSpPr>
          <p:cNvPr id="17411" name="CuadroTexto 2"/>
          <p:cNvSpPr txBox="1">
            <a:spLocks noChangeArrowheads="1"/>
          </p:cNvSpPr>
          <p:nvPr/>
        </p:nvSpPr>
        <p:spPr bwMode="auto">
          <a:xfrm>
            <a:off x="0" y="708025"/>
            <a:ext cx="9144000" cy="708025"/>
          </a:xfrm>
          <a:prstGeom prst="rect">
            <a:avLst/>
          </a:prstGeom>
          <a:noFill/>
          <a:ln w="9525">
            <a:noFill/>
            <a:miter lim="800000"/>
            <a:headEnd/>
            <a:tailEnd/>
          </a:ln>
        </p:spPr>
        <p:txBody>
          <a:bodyPr>
            <a:spAutoFit/>
          </a:bodyPr>
          <a:lstStyle/>
          <a:p>
            <a:pPr algn="ctr"/>
            <a:r>
              <a:rPr lang="es-ES_tradnl" sz="2000" b="1">
                <a:solidFill>
                  <a:srgbClr val="FFFFFF"/>
                </a:solidFill>
              </a:rPr>
              <a:t>EVALUATION AND AWARENESS ON MELKA KUNTURE ARCHAEOLOGICAL AND ANTHROPOLOGICAL SITE</a:t>
            </a:r>
          </a:p>
        </p:txBody>
      </p:sp>
      <p:sp>
        <p:nvSpPr>
          <p:cNvPr id="4" name="CuadroTexto 3"/>
          <p:cNvSpPr txBox="1"/>
          <p:nvPr/>
        </p:nvSpPr>
        <p:spPr>
          <a:xfrm>
            <a:off x="454025" y="1568450"/>
            <a:ext cx="3606800" cy="646113"/>
          </a:xfrm>
          <a:prstGeom prst="rect">
            <a:avLst/>
          </a:prstGeom>
          <a:noFill/>
        </p:spPr>
        <p:txBody>
          <a:bodyPr>
            <a:spAutoFit/>
          </a:bodyPr>
          <a:lstStyle/>
          <a:p>
            <a:pPr marL="342900" indent="-342900">
              <a:buFontTx/>
              <a:buAutoNum type="arabicPeriod"/>
              <a:defRPr/>
            </a:pPr>
            <a:r>
              <a:rPr lang="es-ES_tradnl" b="1" dirty="0" err="1">
                <a:cs typeface="ＭＳ Ｐゴシック" charset="-128"/>
              </a:rPr>
              <a:t>The</a:t>
            </a:r>
            <a:r>
              <a:rPr lang="es-ES_tradnl" b="1" dirty="0">
                <a:cs typeface="ＭＳ Ｐゴシック" charset="-128"/>
              </a:rPr>
              <a:t> </a:t>
            </a:r>
            <a:r>
              <a:rPr lang="es-ES_tradnl" b="1" dirty="0" err="1">
                <a:cs typeface="ＭＳ Ｐゴシック" charset="-128"/>
              </a:rPr>
              <a:t>evaluation</a:t>
            </a:r>
            <a:r>
              <a:rPr lang="es-ES_tradnl" b="1" dirty="0">
                <a:cs typeface="ＭＳ Ｐゴシック" charset="-128"/>
              </a:rPr>
              <a:t> </a:t>
            </a:r>
            <a:r>
              <a:rPr lang="es-ES_tradnl" b="1" dirty="0" err="1">
                <a:cs typeface="ＭＳ Ｐゴシック" charset="-128"/>
              </a:rPr>
              <a:t>process</a:t>
            </a:r>
            <a:r>
              <a:rPr lang="es-ES_tradnl" b="1" dirty="0">
                <a:cs typeface="ＭＳ Ｐゴシック" charset="-128"/>
              </a:rPr>
              <a:t>:</a:t>
            </a:r>
          </a:p>
          <a:p>
            <a:pPr>
              <a:defRPr/>
            </a:pPr>
            <a:r>
              <a:rPr lang="es-ES_tradnl" b="1" dirty="0" err="1">
                <a:solidFill>
                  <a:srgbClr val="FFFFFF"/>
                </a:solidFill>
                <a:cs typeface="ＭＳ Ｐゴシック" charset="-128"/>
              </a:rPr>
              <a:t>Towards</a:t>
            </a:r>
            <a:r>
              <a:rPr lang="es-ES_tradnl" b="1" dirty="0">
                <a:solidFill>
                  <a:srgbClr val="FFFFFF"/>
                </a:solidFill>
                <a:cs typeface="ＭＳ Ｐゴシック" charset="-128"/>
              </a:rPr>
              <a:t> </a:t>
            </a:r>
            <a:r>
              <a:rPr lang="es-ES_tradnl" b="1" dirty="0" err="1">
                <a:solidFill>
                  <a:srgbClr val="FFFFFF"/>
                </a:solidFill>
                <a:cs typeface="ＭＳ Ｐゴシック" charset="-128"/>
              </a:rPr>
              <a:t>quality</a:t>
            </a:r>
            <a:r>
              <a:rPr lang="es-ES_tradnl" b="1" dirty="0">
                <a:solidFill>
                  <a:srgbClr val="FFFFFF"/>
                </a:solidFill>
                <a:cs typeface="ＭＳ Ｐゴシック" charset="-128"/>
              </a:rPr>
              <a:t> </a:t>
            </a:r>
            <a:r>
              <a:rPr lang="es-ES_tradnl" b="1" dirty="0" err="1">
                <a:solidFill>
                  <a:srgbClr val="FFFFFF"/>
                </a:solidFill>
                <a:cs typeface="ＭＳ Ｐゴシック" charset="-128"/>
              </a:rPr>
              <a:t>management</a:t>
            </a:r>
            <a:endParaRPr lang="es-ES_tradnl" b="1" dirty="0">
              <a:solidFill>
                <a:srgbClr val="FFFFFF"/>
              </a:solidFill>
              <a:cs typeface="ＭＳ Ｐゴシック" charset="-128"/>
            </a:endParaRPr>
          </a:p>
        </p:txBody>
      </p:sp>
      <p:sp>
        <p:nvSpPr>
          <p:cNvPr id="17413" name="CuadroTexto 4"/>
          <p:cNvSpPr txBox="1">
            <a:spLocks noChangeArrowheads="1"/>
          </p:cNvSpPr>
          <p:nvPr/>
        </p:nvSpPr>
        <p:spPr bwMode="auto">
          <a:xfrm>
            <a:off x="5141913" y="1552575"/>
            <a:ext cx="3652837" cy="646113"/>
          </a:xfrm>
          <a:prstGeom prst="rect">
            <a:avLst/>
          </a:prstGeom>
          <a:noFill/>
          <a:ln w="9525">
            <a:noFill/>
            <a:miter lim="800000"/>
            <a:headEnd/>
            <a:tailEnd/>
          </a:ln>
        </p:spPr>
        <p:txBody>
          <a:bodyPr>
            <a:spAutoFit/>
          </a:bodyPr>
          <a:lstStyle/>
          <a:p>
            <a:r>
              <a:rPr lang="es-ES_tradnl" b="1"/>
              <a:t>2. Creating awareness:</a:t>
            </a:r>
          </a:p>
          <a:p>
            <a:r>
              <a:rPr lang="es-ES_tradnl" b="1">
                <a:solidFill>
                  <a:srgbClr val="FFFFFF"/>
                </a:solidFill>
              </a:rPr>
              <a:t>Fighting pollution and looting</a:t>
            </a:r>
          </a:p>
        </p:txBody>
      </p:sp>
      <p:sp>
        <p:nvSpPr>
          <p:cNvPr id="10" name="CuadroTexto 9"/>
          <p:cNvSpPr txBox="1"/>
          <p:nvPr/>
        </p:nvSpPr>
        <p:spPr>
          <a:xfrm>
            <a:off x="454025" y="4735513"/>
            <a:ext cx="3465513" cy="1754187"/>
          </a:xfrm>
          <a:prstGeom prst="rect">
            <a:avLst/>
          </a:prstGeom>
          <a:solidFill>
            <a:schemeClr val="bg1"/>
          </a:solidFill>
          <a:ln>
            <a:solidFill>
              <a:srgbClr val="000000"/>
            </a:solidFill>
          </a:ln>
        </p:spPr>
        <p:txBody>
          <a:bodyPr>
            <a:spAutoFit/>
          </a:bodyPr>
          <a:lstStyle/>
          <a:p>
            <a:pPr algn="ctr"/>
            <a:endParaRPr lang="es-ES_tradnl" b="1">
              <a:solidFill>
                <a:srgbClr val="4F6228"/>
              </a:solidFill>
            </a:endParaRPr>
          </a:p>
          <a:p>
            <a:pPr algn="ctr"/>
            <a:r>
              <a:rPr lang="es-ES_tradnl" b="1">
                <a:solidFill>
                  <a:srgbClr val="4F6228"/>
                </a:solidFill>
              </a:rPr>
              <a:t>Permanent evaluation and improvement </a:t>
            </a:r>
            <a:r>
              <a:rPr lang="es-ES_tradnl" b="1"/>
              <a:t>of the site based on the response of visitors and incoming funding</a:t>
            </a:r>
          </a:p>
          <a:p>
            <a:pPr algn="ctr"/>
            <a:endParaRPr lang="es-ES_tradnl" b="1"/>
          </a:p>
        </p:txBody>
      </p:sp>
      <p:sp>
        <p:nvSpPr>
          <p:cNvPr id="11" name="Cara sonriente 10"/>
          <p:cNvSpPr>
            <a:spLocks noChangeArrowheads="1"/>
          </p:cNvSpPr>
          <p:nvPr/>
        </p:nvSpPr>
        <p:spPr bwMode="auto">
          <a:xfrm>
            <a:off x="1081088" y="2336800"/>
            <a:ext cx="2179637" cy="2193925"/>
          </a:xfrm>
          <a:prstGeom prst="smileyFace">
            <a:avLst>
              <a:gd name="adj" fmla="val 4653"/>
            </a:avLst>
          </a:prstGeom>
          <a:solidFill>
            <a:srgbClr val="FFFF00"/>
          </a:solidFill>
          <a:ln w="19050">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s-ES_tradnl">
              <a:solidFill>
                <a:schemeClr val="lt1"/>
              </a:solidFill>
              <a:latin typeface="+mn-lt"/>
              <a:ea typeface="+mn-ea"/>
            </a:endParaRPr>
          </a:p>
        </p:txBody>
      </p:sp>
      <p:sp>
        <p:nvSpPr>
          <p:cNvPr id="12" name="Señal de prohibido 11"/>
          <p:cNvSpPr>
            <a:spLocks noChangeArrowheads="1"/>
          </p:cNvSpPr>
          <p:nvPr/>
        </p:nvSpPr>
        <p:spPr bwMode="auto">
          <a:xfrm>
            <a:off x="5643563" y="2312988"/>
            <a:ext cx="2382837" cy="2203450"/>
          </a:xfrm>
          <a:custGeom>
            <a:avLst/>
            <a:gdLst>
              <a:gd name="T0" fmla="*/ 1191419 w 2382837"/>
              <a:gd name="T1" fmla="*/ 0 h 2203450"/>
              <a:gd name="T2" fmla="*/ 348958 w 2382837"/>
              <a:gd name="T3" fmla="*/ 322688 h 2203450"/>
              <a:gd name="T4" fmla="*/ 0 w 2382837"/>
              <a:gd name="T5" fmla="*/ 1101725 h 2203450"/>
              <a:gd name="T6" fmla="*/ 348958 w 2382837"/>
              <a:gd name="T7" fmla="*/ 1880762 h 2203450"/>
              <a:gd name="T8" fmla="*/ 1191419 w 2382837"/>
              <a:gd name="T9" fmla="*/ 2203450 h 2203450"/>
              <a:gd name="T10" fmla="*/ 2033879 w 2382837"/>
              <a:gd name="T11" fmla="*/ 1880762 h 2203450"/>
              <a:gd name="T12" fmla="*/ 2382837 w 2382837"/>
              <a:gd name="T13" fmla="*/ 1101725 h 2203450"/>
              <a:gd name="T14" fmla="*/ 2033879 w 2382837"/>
              <a:gd name="T15" fmla="*/ 322688 h 2203450"/>
              <a:gd name="T16" fmla="*/ 3 60000 65536"/>
              <a:gd name="T17" fmla="*/ 3 60000 65536"/>
              <a:gd name="T18" fmla="*/ 2 60000 65536"/>
              <a:gd name="T19" fmla="*/ 1 60000 65536"/>
              <a:gd name="T20" fmla="*/ 1 60000 65536"/>
              <a:gd name="T21" fmla="*/ 1 60000 65536"/>
              <a:gd name="T22" fmla="*/ 0 60000 65536"/>
              <a:gd name="T23" fmla="*/ 3 60000 65536"/>
              <a:gd name="T24" fmla="*/ 348958 w 2382837"/>
              <a:gd name="T25" fmla="*/ 322688 h 2203450"/>
              <a:gd name="T26" fmla="*/ 2033879 w 2382837"/>
              <a:gd name="T27" fmla="*/ 1880762 h 22034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82837" h="2203450">
                <a:moveTo>
                  <a:pt x="0" y="1101725"/>
                </a:moveTo>
                <a:lnTo>
                  <a:pt x="0" y="1101725"/>
                </a:lnTo>
                <a:cubicBezTo>
                  <a:pt x="0" y="493259"/>
                  <a:pt x="533416" y="0"/>
                  <a:pt x="1191418" y="0"/>
                </a:cubicBezTo>
                <a:cubicBezTo>
                  <a:pt x="1849421" y="0"/>
                  <a:pt x="2382838" y="493259"/>
                  <a:pt x="2382838" y="1101725"/>
                </a:cubicBezTo>
                <a:cubicBezTo>
                  <a:pt x="2382838" y="1710190"/>
                  <a:pt x="1849421" y="2203449"/>
                  <a:pt x="1191419" y="2203450"/>
                </a:cubicBezTo>
                <a:cubicBezTo>
                  <a:pt x="533416" y="2203450"/>
                  <a:pt x="0" y="1710190"/>
                  <a:pt x="0" y="1101725"/>
                </a:cubicBezTo>
                <a:close/>
                <a:moveTo>
                  <a:pt x="1954210" y="1663983"/>
                </a:moveTo>
                <a:lnTo>
                  <a:pt x="1954210" y="1663983"/>
                </a:lnTo>
                <a:cubicBezTo>
                  <a:pt x="2096153" y="1504979"/>
                  <a:pt x="2173620" y="1306464"/>
                  <a:pt x="2173620" y="1101725"/>
                </a:cubicBezTo>
                <a:cubicBezTo>
                  <a:pt x="2173620" y="608806"/>
                  <a:pt x="1733873" y="209218"/>
                  <a:pt x="1191419" y="209218"/>
                </a:cubicBezTo>
                <a:cubicBezTo>
                  <a:pt x="971200" y="209217"/>
                  <a:pt x="757370" y="276466"/>
                  <a:pt x="584266" y="400164"/>
                </a:cubicBezTo>
                <a:close/>
                <a:moveTo>
                  <a:pt x="428627" y="539467"/>
                </a:moveTo>
                <a:lnTo>
                  <a:pt x="428626" y="539466"/>
                </a:lnTo>
                <a:cubicBezTo>
                  <a:pt x="286683" y="698470"/>
                  <a:pt x="209217" y="896985"/>
                  <a:pt x="209217" y="1101724"/>
                </a:cubicBezTo>
                <a:cubicBezTo>
                  <a:pt x="209217" y="1594643"/>
                  <a:pt x="648963" y="1994232"/>
                  <a:pt x="1191418" y="1994232"/>
                </a:cubicBezTo>
                <a:cubicBezTo>
                  <a:pt x="1411636" y="1994232"/>
                  <a:pt x="1625466" y="1926983"/>
                  <a:pt x="1798570" y="1803285"/>
                </a:cubicBezTo>
                <a:close/>
              </a:path>
            </a:pathLst>
          </a:custGeom>
          <a:solidFill>
            <a:srgbClr val="FF0000"/>
          </a:solidFill>
          <a:ln w="3175">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s-ES_tradnl">
              <a:latin typeface="+mn-lt"/>
              <a:ea typeface="+mn-ea"/>
            </a:endParaRPr>
          </a:p>
        </p:txBody>
      </p:sp>
      <p:sp>
        <p:nvSpPr>
          <p:cNvPr id="13" name="CuadroTexto 12"/>
          <p:cNvSpPr txBox="1"/>
          <p:nvPr/>
        </p:nvSpPr>
        <p:spPr>
          <a:xfrm>
            <a:off x="5141913" y="4735513"/>
            <a:ext cx="3465512" cy="1754187"/>
          </a:xfrm>
          <a:prstGeom prst="rect">
            <a:avLst/>
          </a:prstGeom>
          <a:solidFill>
            <a:schemeClr val="bg1"/>
          </a:solidFill>
          <a:ln>
            <a:solidFill>
              <a:srgbClr val="000000"/>
            </a:solidFill>
          </a:ln>
        </p:spPr>
        <p:txBody>
          <a:bodyPr>
            <a:spAutoFit/>
          </a:bodyPr>
          <a:lstStyle/>
          <a:p>
            <a:pPr algn="ctr"/>
            <a:endParaRPr lang="es-ES_tradnl" b="1">
              <a:solidFill>
                <a:srgbClr val="4F6228"/>
              </a:solidFill>
            </a:endParaRPr>
          </a:p>
          <a:p>
            <a:pPr algn="ctr"/>
            <a:r>
              <a:rPr lang="es-ES_tradnl" b="1">
                <a:solidFill>
                  <a:srgbClr val="4F6228"/>
                </a:solidFill>
              </a:rPr>
              <a:t>Chemical analysis </a:t>
            </a:r>
            <a:r>
              <a:rPr lang="es-ES_tradnl" b="1"/>
              <a:t>of water and soil to support the impact report for higher authorities and </a:t>
            </a:r>
            <a:r>
              <a:rPr lang="es-ES_tradnl" b="1">
                <a:solidFill>
                  <a:srgbClr val="4F6228"/>
                </a:solidFill>
              </a:rPr>
              <a:t>community work</a:t>
            </a:r>
          </a:p>
          <a:p>
            <a:pPr algn="ctr"/>
            <a:endParaRPr lang="es-ES_tradnl" b="1"/>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NY\Desktop\index.jpg"/>
          <p:cNvPicPr>
            <a:picLocks noGrp="1" noChangeAspect="1" noChangeArrowheads="1"/>
          </p:cNvPicPr>
          <p:nvPr>
            <p:ph idx="1"/>
          </p:nvPr>
        </p:nvPicPr>
        <p:blipFill>
          <a:blip r:embed="rId2" cstate="print"/>
          <a:srcRect/>
          <a:stretch>
            <a:fillRect/>
          </a:stretch>
        </p:blipFill>
        <p:spPr bwMode="auto">
          <a:xfrm>
            <a:off x="228600" y="2514600"/>
            <a:ext cx="4038600" cy="4038600"/>
          </a:xfrm>
          <a:prstGeom prst="rect">
            <a:avLst/>
          </a:prstGeom>
          <a:noFill/>
        </p:spPr>
      </p:pic>
      <p:pic>
        <p:nvPicPr>
          <p:cNvPr id="1027" name="Picture 3" descr="C:\Users\SONY\Desktop\index.jpg"/>
          <p:cNvPicPr>
            <a:picLocks noChangeAspect="1" noChangeArrowheads="1"/>
          </p:cNvPicPr>
          <p:nvPr/>
        </p:nvPicPr>
        <p:blipFill>
          <a:blip r:embed="rId3" cstate="print"/>
          <a:srcRect/>
          <a:stretch>
            <a:fillRect/>
          </a:stretch>
        </p:blipFill>
        <p:spPr bwMode="auto">
          <a:xfrm>
            <a:off x="3719513" y="301666"/>
            <a:ext cx="5272087" cy="3508334"/>
          </a:xfrm>
          <a:prstGeom prst="rect">
            <a:avLst/>
          </a:prstGeom>
          <a:noFill/>
        </p:spPr>
      </p:pic>
      <p:sp>
        <p:nvSpPr>
          <p:cNvPr id="5" name="TextBox 4"/>
          <p:cNvSpPr txBox="1"/>
          <p:nvPr/>
        </p:nvSpPr>
        <p:spPr>
          <a:xfrm>
            <a:off x="4495800" y="4191000"/>
            <a:ext cx="4191000" cy="2308324"/>
          </a:xfrm>
          <a:prstGeom prst="rect">
            <a:avLst/>
          </a:prstGeom>
          <a:noFill/>
        </p:spPr>
        <p:txBody>
          <a:bodyPr wrap="square" rtlCol="0">
            <a:spAutoFit/>
          </a:bodyPr>
          <a:lstStyle/>
          <a:p>
            <a:pPr algn="just" rtl="1"/>
            <a:r>
              <a:rPr lang="fa-IR" sz="2400" dirty="0" smtClean="0">
                <a:solidFill>
                  <a:srgbClr val="FF0000"/>
                </a:solidFill>
              </a:rPr>
              <a:t>پروژه کاوش کلیساهای قرون 17 اتیوپی با تعریف یک فاز پابلیک هدفمند و بلند مدت  ضمن برقراری ارتباط با جمعیت بومی منطقه به اشتغال زایی، تربیت نیروی متخصص بومی و همچنین پیشبرد سیاستهای حفاظتی  کمک نمود.</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dirty="0" smtClean="0"/>
              <a:t>نمونه پرسشنامه بعنوان بخشی از فعالیتهای پابلیک</a:t>
            </a:r>
            <a:endParaRPr lang="en-US" sz="3600" dirty="0"/>
          </a:p>
        </p:txBody>
      </p:sp>
      <p:pic>
        <p:nvPicPr>
          <p:cNvPr id="4" name="Imagen 3"/>
          <p:cNvPicPr>
            <a:picLocks noGrp="1" noChangeAspect="1"/>
          </p:cNvPicPr>
          <p:nvPr>
            <p:ph idx="1"/>
          </p:nvPr>
        </p:nvPicPr>
        <p:blipFill>
          <a:blip r:embed="rId2" cstate="print"/>
          <a:stretch>
            <a:fillRect/>
          </a:stretch>
        </p:blipFill>
        <p:spPr bwMode="auto">
          <a:xfrm>
            <a:off x="2615419" y="1646238"/>
            <a:ext cx="3913162"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dirty="0" smtClean="0"/>
              <a:t>پروژه چاتال هیوک</a:t>
            </a:r>
            <a:endParaRPr lang="en-US" dirty="0"/>
          </a:p>
        </p:txBody>
      </p:sp>
      <p:sp>
        <p:nvSpPr>
          <p:cNvPr id="3" name="Content Placeholder 2"/>
          <p:cNvSpPr>
            <a:spLocks noGrp="1"/>
          </p:cNvSpPr>
          <p:nvPr>
            <p:ph idx="1"/>
          </p:nvPr>
        </p:nvSpPr>
        <p:spPr/>
        <p:txBody>
          <a:bodyPr/>
          <a:lstStyle/>
          <a:p>
            <a:pPr algn="just" rtl="1"/>
            <a:r>
              <a:rPr lang="fa-IR" dirty="0" smtClean="0"/>
              <a:t>روستای نوسنگی چاتال هیوک توسط یک تیم بین المللی به سرپرستی ایان هادر در قالب یک پروژه بلند مدت 25 ساله اهداف متعددی را دنبال میکند:</a:t>
            </a:r>
          </a:p>
          <a:p>
            <a:pPr algn="just" rtl="1"/>
            <a:r>
              <a:rPr lang="fa-IR" dirty="0" smtClean="0"/>
              <a:t>اشتغال زایی محلی بدون لطمه زدن به سایت</a:t>
            </a:r>
          </a:p>
          <a:p>
            <a:pPr algn="just" rtl="1"/>
            <a:r>
              <a:rPr lang="fa-IR" dirty="0" smtClean="0"/>
              <a:t>اشتغال زنان رو ستایی</a:t>
            </a:r>
          </a:p>
          <a:p>
            <a:pPr algn="just" rtl="1"/>
            <a:r>
              <a:rPr lang="fa-IR" dirty="0" smtClean="0"/>
              <a:t>کمک به گردشگری و تورسیم منطقه در سطح بین المللی</a:t>
            </a:r>
          </a:p>
          <a:p>
            <a:pPr algn="just" rtl="1"/>
            <a:r>
              <a:rPr lang="fa-IR" dirty="0" smtClean="0"/>
              <a:t>پذیرش دیگر خوانشهای موجود و جذب دیگر گروهها به سایت</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NY\Desktop\77.jpg"/>
          <p:cNvPicPr>
            <a:picLocks noChangeAspect="1" noChangeArrowheads="1"/>
          </p:cNvPicPr>
          <p:nvPr/>
        </p:nvPicPr>
        <p:blipFill>
          <a:blip r:embed="rId2" cstate="print"/>
          <a:srcRect/>
          <a:stretch>
            <a:fillRect/>
          </a:stretch>
        </p:blipFill>
        <p:spPr bwMode="auto">
          <a:xfrm rot="5400000">
            <a:off x="6010275" y="3495675"/>
            <a:ext cx="2143125" cy="2143125"/>
          </a:xfrm>
          <a:prstGeom prst="rect">
            <a:avLst/>
          </a:prstGeom>
          <a:noFill/>
        </p:spPr>
      </p:pic>
      <p:pic>
        <p:nvPicPr>
          <p:cNvPr id="1027" name="Picture 3" descr="C:\Users\SONY\Desktop\images.jpg"/>
          <p:cNvPicPr>
            <a:picLocks noChangeAspect="1" noChangeArrowheads="1"/>
          </p:cNvPicPr>
          <p:nvPr/>
        </p:nvPicPr>
        <p:blipFill>
          <a:blip r:embed="rId3" cstate="print"/>
          <a:srcRect/>
          <a:stretch>
            <a:fillRect/>
          </a:stretch>
        </p:blipFill>
        <p:spPr bwMode="auto">
          <a:xfrm>
            <a:off x="229782" y="3571875"/>
            <a:ext cx="5332818" cy="1990725"/>
          </a:xfrm>
          <a:prstGeom prst="rect">
            <a:avLst/>
          </a:prstGeom>
          <a:noFill/>
        </p:spPr>
      </p:pic>
      <p:pic>
        <p:nvPicPr>
          <p:cNvPr id="1028" name="Picture 4" descr="C:\Users\SONY\Desktop\image2s.jpg"/>
          <p:cNvPicPr>
            <a:picLocks noChangeAspect="1" noChangeArrowheads="1"/>
          </p:cNvPicPr>
          <p:nvPr/>
        </p:nvPicPr>
        <p:blipFill>
          <a:blip r:embed="rId4" cstate="print"/>
          <a:srcRect/>
          <a:stretch>
            <a:fillRect/>
          </a:stretch>
        </p:blipFill>
        <p:spPr bwMode="auto">
          <a:xfrm>
            <a:off x="5029201" y="609600"/>
            <a:ext cx="3124200" cy="234013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fa-IR" dirty="0" smtClean="0"/>
          </a:p>
          <a:p>
            <a:pPr algn="r" rtl="1"/>
            <a:r>
              <a:rPr lang="fa-IR" dirty="0" smtClean="0"/>
              <a:t>چهار پارادایم (عتیقه جویی، تاریخ فرهنگی، فرایندی، فرافرایندی)</a:t>
            </a:r>
          </a:p>
          <a:p>
            <a:pPr algn="r" rtl="1"/>
            <a:r>
              <a:rPr lang="fa-IR" dirty="0" smtClean="0"/>
              <a:t>چهار نگاه و رویکرد</a:t>
            </a:r>
          </a:p>
          <a:p>
            <a:pPr algn="r" rtl="1"/>
            <a:r>
              <a:rPr lang="fa-IR" dirty="0" smtClean="0"/>
              <a:t>عملکردهای متفاوت</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rtl="1"/>
            <a:r>
              <a:rPr lang="fa-IR" dirty="0" smtClean="0"/>
              <a:t>باستان شناسی در کشورهای توسعه یافته خصوصا امریکای شمالی، انگلیس و اسکاندیناوی  بویژه از دهه 80 به بعد سمت و سوی دیگری را در پیش گرفت</a:t>
            </a:r>
          </a:p>
          <a:p>
            <a:pPr algn="just" rtl="1"/>
            <a:r>
              <a:rPr lang="fa-IR" dirty="0" smtClean="0"/>
              <a:t>باستانشناسی بارسیدن به آگاهی و خودانتفادی امروزه اهداف و تعهداتی ”اضافه بر ” توصیف و طبقه بندی برای خود قائل است</a:t>
            </a:r>
          </a:p>
          <a:p>
            <a:pPr algn="just" rtl="1"/>
            <a:r>
              <a:rPr lang="fa-IR" dirty="0" smtClean="0"/>
              <a:t>توسعه فرهنگی و اقتصادی </a:t>
            </a:r>
          </a:p>
          <a:p>
            <a:pPr algn="just" rtl="1"/>
            <a:r>
              <a:rPr lang="fa-IR" dirty="0" smtClean="0"/>
              <a:t>کمک به گروههای اقلیت  و فعالیتهای انسان دوستانه و حقوق بشری و در یک کلام کمک به بهبود شرایط زندگی انسان در جوامع امورزی و تعهد به بافتار معاصری که باستان شناسان در آن کار میکنند، زندگی میکنند و بودجه پروژه هایشان را تامین میکنند...</a:t>
            </a:r>
          </a:p>
          <a:p>
            <a:pPr algn="just" rtl="1"/>
            <a:r>
              <a:rPr lang="fa-IR" dirty="0" smtClean="0"/>
              <a:t>کمک به حفظ سنتهای محلی و جمعیتهای بومی</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dirty="0" smtClean="0"/>
              <a:t>باستان شناسی</a:t>
            </a:r>
            <a:r>
              <a:rPr lang="en-US" dirty="0" smtClean="0"/>
              <a:t> </a:t>
            </a:r>
            <a:r>
              <a:rPr lang="fa-IR" dirty="0" smtClean="0"/>
              <a:t>نو متولد میشود!!!</a:t>
            </a:r>
            <a:endParaRPr lang="en-US" dirty="0"/>
          </a:p>
        </p:txBody>
      </p:sp>
      <p:sp>
        <p:nvSpPr>
          <p:cNvPr id="3" name="Content Placeholder 2"/>
          <p:cNvSpPr>
            <a:spLocks noGrp="1"/>
          </p:cNvSpPr>
          <p:nvPr>
            <p:ph idx="1"/>
          </p:nvPr>
        </p:nvSpPr>
        <p:spPr/>
        <p:txBody>
          <a:bodyPr/>
          <a:lstStyle/>
          <a:p>
            <a:pPr algn="just" rtl="1"/>
            <a:r>
              <a:rPr lang="fa-IR" dirty="0" smtClean="0"/>
              <a:t>باستان شناسی نو/فرایندی تحت تاثیر فلسفه مدرن به بازنگری در روشها و تئوریهای باستان شناسی تاریخ فرهنگی پرداخت.</a:t>
            </a:r>
          </a:p>
          <a:p>
            <a:pPr algn="just" rtl="1"/>
            <a:r>
              <a:rPr lang="fa-IR" dirty="0" smtClean="0"/>
              <a:t>باستان شناسی نوین به استفاده از نظریات و تحولات متودیک برآن بود که در تبیینهای باستان شناسی هرچه بیشتر عامل انسانی را دخیل کند.</a:t>
            </a:r>
          </a:p>
          <a:p>
            <a:pPr algn="just" rtl="1"/>
            <a:r>
              <a:rPr lang="fa-IR" dirty="0" smtClean="0"/>
              <a:t>رشته هایی مانند قوم باستان شناسی  و اولین توجه به بافتار جوامع معاصر حاصل تحولات این دوران است.</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FFC222"/>
                </a:solidFill>
              </a:rPr>
              <a:t>Petrie, 1904 :</a:t>
            </a:r>
          </a:p>
          <a:p>
            <a:pPr marL="0" indent="0">
              <a:buNone/>
            </a:pPr>
            <a:endParaRPr lang="en-US" dirty="0" smtClean="0">
              <a:solidFill>
                <a:srgbClr val="E2DCC1"/>
              </a:solidFill>
            </a:endParaRPr>
          </a:p>
          <a:p>
            <a:pPr marL="0" indent="0" algn="just">
              <a:buNone/>
            </a:pPr>
            <a:endParaRPr lang="en-US" dirty="0" smtClean="0">
              <a:solidFill>
                <a:srgbClr val="E2DCC1"/>
              </a:solidFill>
            </a:endParaRPr>
          </a:p>
          <a:p>
            <a:pPr marL="0" indent="0" algn="just">
              <a:buNone/>
            </a:pPr>
            <a:r>
              <a:rPr lang="en-US" dirty="0" smtClean="0">
                <a:solidFill>
                  <a:schemeClr val="accent5">
                    <a:lumMod val="60000"/>
                    <a:lumOff val="40000"/>
                  </a:schemeClr>
                </a:solidFill>
              </a:rPr>
              <a:t>The responsibility of an Egyptologist is not the recognition of the mummies but the explanation of a human being and his/her life style before being a mummy…</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a-IR" smtClean="0">
                <a:solidFill>
                  <a:srgbClr val="FF0000"/>
                </a:solidFill>
              </a:rPr>
              <a:t>برای اطلاعات بیشتر:</a:t>
            </a:r>
          </a:p>
        </p:txBody>
      </p:sp>
      <p:sp>
        <p:nvSpPr>
          <p:cNvPr id="11267" name="Content Placeholder 2"/>
          <p:cNvSpPr>
            <a:spLocks noGrp="1"/>
          </p:cNvSpPr>
          <p:nvPr>
            <p:ph idx="1"/>
          </p:nvPr>
        </p:nvSpPr>
        <p:spPr/>
        <p:txBody>
          <a:bodyPr/>
          <a:lstStyle/>
          <a:p>
            <a:r>
              <a:rPr lang="en-US" dirty="0" smtClean="0">
                <a:solidFill>
                  <a:srgbClr val="FF0000"/>
                </a:solidFill>
                <a:cs typeface="Arial" charset="0"/>
                <a:hlinkClick r:id="rId2"/>
              </a:rPr>
              <a:t>http://www.jpac.pacom.mil/index.php?page=cil_staff&amp;fldr=cil_staff&amp;file=holland&amp;ind=2</a:t>
            </a:r>
            <a:endParaRPr lang="fa-IR" dirty="0" smtClean="0">
              <a:solidFill>
                <a:srgbClr val="FF0000"/>
              </a:solidFill>
            </a:endParaRPr>
          </a:p>
          <a:p>
            <a:endParaRPr lang="fa-IR" dirty="0" smtClean="0">
              <a:solidFill>
                <a:srgbClr val="FF0000"/>
              </a:solidFill>
            </a:endParaRPr>
          </a:p>
          <a:p>
            <a:r>
              <a:rPr lang="en-US" dirty="0" smtClean="0">
                <a:solidFill>
                  <a:srgbClr val="FF0000"/>
                </a:solidFill>
                <a:cs typeface="Arial" charset="0"/>
                <a:hlinkClick r:id="rId3"/>
              </a:rPr>
              <a:t>http://www.springerlink.com/content/m70w71nx35q35h11/</a:t>
            </a:r>
            <a:endParaRPr lang="fa-IR" dirty="0" smtClean="0">
              <a:solidFill>
                <a:srgbClr val="FF0000"/>
              </a:solidFill>
            </a:endParaRPr>
          </a:p>
          <a:p>
            <a:endParaRPr lang="fa-IR" dirty="0" smtClean="0">
              <a:solidFill>
                <a:srgbClr val="FF0000"/>
              </a:solidFill>
            </a:endParaRPr>
          </a:p>
          <a:p>
            <a:r>
              <a:rPr lang="en-US" dirty="0" smtClean="0">
                <a:solidFill>
                  <a:srgbClr val="00B0F0"/>
                </a:solidFill>
                <a:cs typeface="Arial" charset="0"/>
              </a:rPr>
              <a:t>http://www.archaeology.org/0901/etc/iraq.html</a:t>
            </a:r>
            <a:endParaRPr lang="fa-IR" dirty="0" smtClean="0">
              <a:solidFill>
                <a:srgbClr val="00B0F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Uploaded Image"/>
          <p:cNvPicPr>
            <a:picLocks noChangeAspect="1" noChangeArrowheads="1"/>
          </p:cNvPicPr>
          <p:nvPr/>
        </p:nvPicPr>
        <p:blipFill>
          <a:blip r:embed="rId2" cstate="email"/>
          <a:srcRect/>
          <a:stretch>
            <a:fillRect/>
          </a:stretch>
        </p:blipFill>
        <p:spPr bwMode="auto">
          <a:xfrm>
            <a:off x="228600" y="4038600"/>
            <a:ext cx="6143625" cy="2187575"/>
          </a:xfrm>
          <a:prstGeom prst="rect">
            <a:avLst/>
          </a:prstGeom>
          <a:noFill/>
          <a:ln w="9525">
            <a:noFill/>
            <a:miter lim="800000"/>
            <a:headEnd/>
            <a:tailEnd/>
          </a:ln>
        </p:spPr>
      </p:pic>
      <p:pic>
        <p:nvPicPr>
          <p:cNvPr id="4099" name="Picture 5" descr="C:\Users\papoli\Desktop\Holtorf1.jpg"/>
          <p:cNvPicPr>
            <a:picLocks noChangeAspect="1" noChangeArrowheads="1"/>
          </p:cNvPicPr>
          <p:nvPr/>
        </p:nvPicPr>
        <p:blipFill>
          <a:blip r:embed="rId3" cstate="email"/>
          <a:srcRect/>
          <a:stretch>
            <a:fillRect/>
          </a:stretch>
        </p:blipFill>
        <p:spPr bwMode="auto">
          <a:xfrm>
            <a:off x="1117600" y="519112"/>
            <a:ext cx="3073400" cy="3214688"/>
          </a:xfrm>
          <a:prstGeom prst="rect">
            <a:avLst/>
          </a:prstGeom>
          <a:noFill/>
          <a:ln w="9525">
            <a:noFill/>
            <a:miter lim="800000"/>
            <a:headEnd/>
            <a:tailEnd/>
          </a:ln>
        </p:spPr>
      </p:pic>
      <p:sp>
        <p:nvSpPr>
          <p:cNvPr id="4100" name="TextBox 5"/>
          <p:cNvSpPr txBox="1">
            <a:spLocks noChangeArrowheads="1"/>
          </p:cNvSpPr>
          <p:nvPr/>
        </p:nvSpPr>
        <p:spPr bwMode="auto">
          <a:xfrm>
            <a:off x="5334000" y="642938"/>
            <a:ext cx="3643312" cy="5262562"/>
          </a:xfrm>
          <a:prstGeom prst="rect">
            <a:avLst/>
          </a:prstGeom>
          <a:noFill/>
          <a:ln w="9525">
            <a:noFill/>
            <a:miter lim="800000"/>
            <a:headEnd/>
            <a:tailEnd/>
          </a:ln>
        </p:spPr>
        <p:txBody>
          <a:bodyPr>
            <a:spAutoFit/>
          </a:bodyPr>
          <a:lstStyle/>
          <a:p>
            <a:pPr algn="just" rtl="1"/>
            <a:r>
              <a:rPr lang="fa-IR" sz="2400" dirty="0">
                <a:solidFill>
                  <a:srgbClr val="FFC000"/>
                </a:solidFill>
              </a:rPr>
              <a:t>باستان شناسی </a:t>
            </a:r>
            <a:r>
              <a:rPr lang="fa-IR" sz="2400" dirty="0" smtClean="0">
                <a:solidFill>
                  <a:srgbClr val="FFC000"/>
                </a:solidFill>
              </a:rPr>
              <a:t>فرافرایندی/پست </a:t>
            </a:r>
            <a:r>
              <a:rPr lang="fa-IR" sz="2400" dirty="0">
                <a:solidFill>
                  <a:srgbClr val="FFC000"/>
                </a:solidFill>
              </a:rPr>
              <a:t>مدرن ”هم“ پدیدار می شود!!!!</a:t>
            </a:r>
          </a:p>
          <a:p>
            <a:pPr algn="just" rtl="1"/>
            <a:r>
              <a:rPr lang="fa-IR" sz="2400" dirty="0">
                <a:solidFill>
                  <a:srgbClr val="FFC000"/>
                </a:solidFill>
              </a:rPr>
              <a:t>باستان شناسی فرامدرن با استفاده از تئوریها و آموزه های پست مدرن در دهه نخست سده 2000 به اوج رسید. توجه به انسان و فعلیت او و همچنین</a:t>
            </a:r>
          </a:p>
          <a:p>
            <a:pPr algn="just" rtl="1"/>
            <a:r>
              <a:rPr lang="fa-IR" sz="2400" dirty="0">
                <a:solidFill>
                  <a:srgbClr val="FFC000"/>
                </a:solidFill>
              </a:rPr>
              <a:t>بررسی اندیشه های</a:t>
            </a:r>
          </a:p>
          <a:p>
            <a:pPr algn="just" rtl="1"/>
            <a:r>
              <a:rPr lang="fa-IR" sz="2400" dirty="0">
                <a:solidFill>
                  <a:srgbClr val="FFC000"/>
                </a:solidFill>
              </a:rPr>
              <a:t>سیاسی و دنیای معاصر</a:t>
            </a:r>
          </a:p>
          <a:p>
            <a:pPr algn="just" rtl="1"/>
            <a:r>
              <a:rPr lang="fa-IR" sz="2400" dirty="0">
                <a:solidFill>
                  <a:srgbClr val="FFC000"/>
                </a:solidFill>
              </a:rPr>
              <a:t>با دیدگاه</a:t>
            </a:r>
          </a:p>
          <a:p>
            <a:pPr algn="just" rtl="1"/>
            <a:r>
              <a:rPr lang="fa-IR" sz="2400" dirty="0">
                <a:solidFill>
                  <a:srgbClr val="FFC000"/>
                </a:solidFill>
              </a:rPr>
              <a:t>باستان شناختی</a:t>
            </a:r>
          </a:p>
          <a:p>
            <a:pPr algn="just" rtl="1"/>
            <a:r>
              <a:rPr lang="fa-IR" sz="2400" dirty="0">
                <a:solidFill>
                  <a:srgbClr val="FFC000"/>
                </a:solidFill>
              </a:rPr>
              <a:t>راه را برای تجربه</a:t>
            </a:r>
          </a:p>
          <a:p>
            <a:pPr algn="just" rtl="1"/>
            <a:r>
              <a:rPr lang="fa-IR" sz="2400" dirty="0" smtClean="0">
                <a:solidFill>
                  <a:srgbClr val="FFC000"/>
                </a:solidFill>
              </a:rPr>
              <a:t>آکادمیک شاخه های نوین</a:t>
            </a:r>
            <a:endParaRPr lang="fa-IR" sz="2400" dirty="0">
              <a:solidFill>
                <a:srgbClr val="FFC000"/>
              </a:solidFill>
            </a:endParaRPr>
          </a:p>
          <a:p>
            <a:pPr algn="just" rtl="1"/>
            <a:r>
              <a:rPr lang="fa-IR" sz="2400" dirty="0">
                <a:solidFill>
                  <a:srgbClr val="FFC000"/>
                </a:solidFill>
              </a:rPr>
              <a:t>باستان شناسی </a:t>
            </a:r>
            <a:r>
              <a:rPr lang="fa-IR" sz="2400" dirty="0" smtClean="0">
                <a:solidFill>
                  <a:srgbClr val="FFC000"/>
                </a:solidFill>
              </a:rPr>
              <a:t>باز </a:t>
            </a:r>
            <a:r>
              <a:rPr lang="fa-IR" sz="2400" dirty="0">
                <a:solidFill>
                  <a:srgbClr val="FFC000"/>
                </a:solidFill>
              </a:rPr>
              <a:t>کرد.</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dirty="0" smtClean="0"/>
              <a:t> باستان شناسی در دهه های اخیر</a:t>
            </a:r>
            <a:endParaRPr lang="en-US" dirty="0"/>
          </a:p>
        </p:txBody>
      </p:sp>
      <p:sp>
        <p:nvSpPr>
          <p:cNvPr id="3" name="Content Placeholder 2"/>
          <p:cNvSpPr>
            <a:spLocks noGrp="1"/>
          </p:cNvSpPr>
          <p:nvPr>
            <p:ph idx="1"/>
          </p:nvPr>
        </p:nvSpPr>
        <p:spPr/>
        <p:txBody>
          <a:bodyPr/>
          <a:lstStyle/>
          <a:p>
            <a:pPr algn="r" rtl="1"/>
            <a:r>
              <a:rPr lang="fa-IR" dirty="0" smtClean="0"/>
              <a:t>پدیدار شدن شاخه های متنوع و کاربردی</a:t>
            </a:r>
          </a:p>
          <a:p>
            <a:pPr algn="r" rtl="1"/>
            <a:r>
              <a:rPr lang="fa-IR" dirty="0" smtClean="0"/>
              <a:t>اهمیت توسعه و نقش باستان شناسی در آن </a:t>
            </a:r>
          </a:p>
          <a:p>
            <a:pPr algn="r" rtl="1"/>
            <a:r>
              <a:rPr lang="fa-IR" dirty="0" smtClean="0"/>
              <a:t>مدیریت میراث و منابع فرهنگی</a:t>
            </a:r>
          </a:p>
          <a:p>
            <a:pPr algn="r" rtl="1"/>
            <a:r>
              <a:rPr lang="fa-IR" dirty="0" smtClean="0"/>
              <a:t>مطرح شدن مسائلی مانند تعهد اجتماعی و اخلاق حرفه ای</a:t>
            </a:r>
          </a:p>
          <a:p>
            <a:pPr algn="r" rtl="1"/>
            <a:r>
              <a:rPr lang="en-US" dirty="0" smtClean="0"/>
              <a:t>Professional ethics and social engagement</a:t>
            </a:r>
            <a:endParaRPr lang="fa-IR" dirty="0" smtClean="0"/>
          </a:p>
          <a:p>
            <a:pPr algn="r" rtl="1">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شاخه های نوین</a:t>
            </a:r>
            <a:endParaRPr lang="en-US" dirty="0"/>
          </a:p>
        </p:txBody>
      </p:sp>
      <p:sp>
        <p:nvSpPr>
          <p:cNvPr id="3" name="Content Placeholder 2"/>
          <p:cNvSpPr>
            <a:spLocks noGrp="1"/>
          </p:cNvSpPr>
          <p:nvPr>
            <p:ph idx="1"/>
          </p:nvPr>
        </p:nvSpPr>
        <p:spPr/>
        <p:txBody>
          <a:bodyPr/>
          <a:lstStyle/>
          <a:p>
            <a:pPr algn="r" rtl="1"/>
            <a:r>
              <a:rPr lang="fa-IR" dirty="0" smtClean="0"/>
              <a:t>باستان شناسی گذشته نزدیک</a:t>
            </a:r>
          </a:p>
          <a:p>
            <a:pPr algn="r" rtl="1"/>
            <a:r>
              <a:rPr lang="fa-IR" dirty="0" smtClean="0"/>
              <a:t>پابلیک ارکئولوژی</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pPr algn="ctr" rtl="1"/>
            <a:r>
              <a:rPr lang="fa-IR" sz="3200" dirty="0" smtClean="0"/>
              <a:t>باستان شناسی گذشته نزدیک</a:t>
            </a:r>
            <a:br>
              <a:rPr lang="fa-IR" sz="3200" dirty="0" smtClean="0"/>
            </a:br>
            <a:r>
              <a:rPr lang="en-US" sz="3200" dirty="0" smtClean="0"/>
              <a:t>the archeology of recent(contemporary)past </a:t>
            </a:r>
            <a:endParaRPr lang="en-US" sz="3200" dirty="0"/>
          </a:p>
        </p:txBody>
      </p:sp>
      <p:sp>
        <p:nvSpPr>
          <p:cNvPr id="3" name="Content Placeholder 2"/>
          <p:cNvSpPr>
            <a:spLocks noGrp="1"/>
          </p:cNvSpPr>
          <p:nvPr>
            <p:ph idx="1"/>
          </p:nvPr>
        </p:nvSpPr>
        <p:spPr>
          <a:xfrm>
            <a:off x="457200" y="2103120"/>
            <a:ext cx="8229600" cy="4526280"/>
          </a:xfrm>
        </p:spPr>
        <p:txBody>
          <a:bodyPr/>
          <a:lstStyle/>
          <a:p>
            <a:pPr algn="r" rtl="1"/>
            <a:r>
              <a:rPr lang="fa-IR" dirty="0" smtClean="0"/>
              <a:t>اهداف و شاخه ها:</a:t>
            </a:r>
            <a:endParaRPr lang="en-US" dirty="0" smtClean="0"/>
          </a:p>
          <a:p>
            <a:pPr algn="r" rtl="1"/>
            <a:r>
              <a:rPr lang="fa-IR" dirty="0" smtClean="0"/>
              <a:t>پرداختن به تحولات گذشته نزدیک </a:t>
            </a:r>
          </a:p>
          <a:p>
            <a:pPr algn="r" rtl="1"/>
            <a:r>
              <a:rPr lang="fa-IR" dirty="0" smtClean="0"/>
              <a:t>کمک به بهبود شرایط زندگی مردم در جوامع مدرن</a:t>
            </a:r>
          </a:p>
          <a:p>
            <a:pPr algn="r" rtl="1"/>
            <a:r>
              <a:rPr lang="fa-IR" dirty="0" smtClean="0"/>
              <a:t>باستان شناسی جنایی</a:t>
            </a:r>
          </a:p>
          <a:p>
            <a:pPr algn="r" rtl="1"/>
            <a:r>
              <a:rPr lang="fa-IR" dirty="0" smtClean="0"/>
              <a:t>باستان شناسی حقوق بشر</a:t>
            </a:r>
          </a:p>
          <a:p>
            <a:pPr algn="r" rtl="1"/>
            <a:r>
              <a:rPr lang="fa-IR" dirty="0" smtClean="0"/>
              <a:t>باستان شناسی زندگی روزانه</a:t>
            </a:r>
          </a:p>
          <a:p>
            <a:pPr algn="r" rtl="1"/>
            <a:r>
              <a:rPr lang="fa-IR" dirty="0" smtClean="0"/>
              <a:t>باستان شناسی صنعتی</a:t>
            </a:r>
          </a:p>
          <a:p>
            <a:pPr algn="r" rtl="1"/>
            <a:r>
              <a:rPr lang="fa-IR" dirty="0" smtClean="0"/>
              <a:t>باستان شناسی فاجعه</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باستان شناسی زباله</a:t>
            </a:r>
            <a:endParaRPr lang="en-US" dirty="0"/>
          </a:p>
        </p:txBody>
      </p:sp>
      <p:sp>
        <p:nvSpPr>
          <p:cNvPr id="3" name="Content Placeholder 2"/>
          <p:cNvSpPr>
            <a:spLocks noGrp="1"/>
          </p:cNvSpPr>
          <p:nvPr>
            <p:ph idx="1"/>
          </p:nvPr>
        </p:nvSpPr>
        <p:spPr>
          <a:xfrm>
            <a:off x="457200" y="2103120"/>
            <a:ext cx="8229600" cy="4526280"/>
          </a:xfrm>
        </p:spPr>
        <p:txBody>
          <a:bodyPr/>
          <a:lstStyle/>
          <a:p>
            <a:pPr algn="r" rtl="1"/>
            <a:r>
              <a:rPr lang="fa-IR" dirty="0" smtClean="0"/>
              <a:t>شاید پروژه باستان شناسی زباله ویلیام رثجه را بتوان از اولین نمونه های پروژه های باستان شناسی گذشته نزدیک قلمداد نمود.</a:t>
            </a:r>
            <a:endParaRPr lang="en-US" dirty="0"/>
          </a:p>
        </p:txBody>
      </p:sp>
      <p:pic>
        <p:nvPicPr>
          <p:cNvPr id="1026" name="Picture 2" descr="C:\Users\SONY\Desktop\blog-post-pic-1.jpg"/>
          <p:cNvPicPr>
            <a:picLocks noChangeAspect="1" noChangeArrowheads="1"/>
          </p:cNvPicPr>
          <p:nvPr/>
        </p:nvPicPr>
        <p:blipFill>
          <a:blip r:embed="rId2" cstate="print"/>
          <a:srcRect/>
          <a:stretch>
            <a:fillRect/>
          </a:stretch>
        </p:blipFill>
        <p:spPr bwMode="auto">
          <a:xfrm>
            <a:off x="2457450" y="3581400"/>
            <a:ext cx="4229100" cy="2819400"/>
          </a:xfrm>
          <a:prstGeom prst="rect">
            <a:avLst/>
          </a:prstGeom>
          <a:noFill/>
        </p:spPr>
      </p:pic>
      <p:pic>
        <p:nvPicPr>
          <p:cNvPr id="5" name="Picture 2" descr="C:\Users\SONY\Desktop\images.jpg"/>
          <p:cNvPicPr>
            <a:picLocks noChangeAspect="1" noChangeArrowheads="1"/>
          </p:cNvPicPr>
          <p:nvPr/>
        </p:nvPicPr>
        <p:blipFill>
          <a:blip r:embed="rId3" cstate="print"/>
          <a:srcRect/>
          <a:stretch>
            <a:fillRect/>
          </a:stretch>
        </p:blipFill>
        <p:spPr bwMode="auto">
          <a:xfrm>
            <a:off x="533400" y="307527"/>
            <a:ext cx="2336171" cy="174987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657</TotalTime>
  <Words>1335</Words>
  <Application>Microsoft Office PowerPoint</Application>
  <PresentationFormat>On-screen Show (4:3)</PresentationFormat>
  <Paragraphs>136</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Foundry</vt:lpstr>
      <vt:lpstr>باستان شناسی و کار کردهایش</vt:lpstr>
      <vt:lpstr>آیا به شکلهای دیگری از باستان شناسی  میتوان قائل بود؟</vt:lpstr>
      <vt:lpstr>باستان شناسی به خود نگاه میکند!!!</vt:lpstr>
      <vt:lpstr>باستان شناسی نو متولد میشود!!!</vt:lpstr>
      <vt:lpstr>Slide 5</vt:lpstr>
      <vt:lpstr> باستان شناسی در دهه های اخیر</vt:lpstr>
      <vt:lpstr>شاخه های نوین</vt:lpstr>
      <vt:lpstr>باستان شناسی گذشته نزدیک the archeology of recent(contemporary)past </vt:lpstr>
      <vt:lpstr>باستان شناسی زباله</vt:lpstr>
      <vt:lpstr>Slide 10</vt:lpstr>
      <vt:lpstr>Slide 11</vt:lpstr>
      <vt:lpstr>Slide 12</vt:lpstr>
      <vt:lpstr>Slide 13</vt:lpstr>
      <vt:lpstr>Slide 14</vt:lpstr>
      <vt:lpstr>گورهای دسته جمعی در آرژانتین </vt:lpstr>
      <vt:lpstr>باستان شناسان جنایی گوردسته جمعی مربوط به ”جنگ کثیف“ را میکاوند.</vt:lpstr>
      <vt:lpstr>Slide 17</vt:lpstr>
      <vt:lpstr>Slide 18</vt:lpstr>
      <vt:lpstr>Slide 19</vt:lpstr>
      <vt:lpstr>Slide 20</vt:lpstr>
      <vt:lpstr>Slide 21</vt:lpstr>
      <vt:lpstr>Slide 22</vt:lpstr>
      <vt:lpstr>Slide 23</vt:lpstr>
      <vt:lpstr>Slide 24</vt:lpstr>
      <vt:lpstr>Slide 25</vt:lpstr>
      <vt:lpstr>Slide 26</vt:lpstr>
      <vt:lpstr>باستان شناس معاصر</vt:lpstr>
      <vt:lpstr>تعهد ،رسالت اجتماعی و اخلاق حرفه ای</vt:lpstr>
      <vt:lpstr>فراسوی باستان شناسی گذشته نزدیک</vt:lpstr>
      <vt:lpstr>پابلیک ارکئولوژی</vt:lpstr>
      <vt:lpstr>جیمی آلمانزا سانچز در هر پروژه باستان شناسی“ فلسفه پروژه“ باید برای باستان شناس در الویت باشد  باستان شناس اسپانیایی که پروژه ثبت جهانی یک  محوطه پالئولتیک را به پروژه ای به منظور برطرف کردن  آلودگی آبهای رودخانه و مشکل بهداشت عمومی در منطقه اتیوپی تبدیل کرد</vt:lpstr>
      <vt:lpstr>Slide 32</vt:lpstr>
      <vt:lpstr>Slide 33</vt:lpstr>
      <vt:lpstr>Slide 34</vt:lpstr>
      <vt:lpstr>نمونه پرسشنامه بعنوان بخشی از فعالیتهای پابلیک</vt:lpstr>
      <vt:lpstr>پروژه چاتال هیوک</vt:lpstr>
      <vt:lpstr>Slide 37</vt:lpstr>
      <vt:lpstr>Slide 38</vt:lpstr>
      <vt:lpstr>Slide 39</vt:lpstr>
      <vt:lpstr>Slide 40</vt:lpstr>
      <vt:lpstr>برای اطلاعات بیشتر: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dc:creator>
  <cp:lastModifiedBy>SONY</cp:lastModifiedBy>
  <cp:revision>69</cp:revision>
  <dcterms:created xsi:type="dcterms:W3CDTF">2013-12-09T18:27:30Z</dcterms:created>
  <dcterms:modified xsi:type="dcterms:W3CDTF">2013-12-16T12:01:50Z</dcterms:modified>
</cp:coreProperties>
</file>