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73" r:id="rId18"/>
    <p:sldId id="262" r:id="rId19"/>
    <p:sldId id="263" r:id="rId20"/>
    <p:sldId id="266" r:id="rId21"/>
    <p:sldId id="264" r:id="rId22"/>
    <p:sldId id="265" r:id="rId23"/>
    <p:sldId id="267" r:id="rId24"/>
    <p:sldId id="268" r:id="rId25"/>
    <p:sldId id="269" r:id="rId26"/>
    <p:sldId id="270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8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.wikipedia.org/wiki/%D8%B2%D8%A8%D8%A7%D9%86_%D9%86%DB%8C%D8%A7-%D9%87%D9%86%D8%AF%D9%88%D8%A7%D8%B1%D9%88%D9%BE%D8%A7%DB%8C%DB%8C" TargetMode="External"/><Relationship Id="rId7" Type="http://schemas.openxmlformats.org/officeDocument/2006/relationships/hyperlink" Target="https://fa.wikipedia.org/w/index.php?title=%D8%B1%D9%88%D8%AD_%D9%85%D9%84%D8%AA&amp;action=edit&amp;redlink=1" TargetMode="External"/><Relationship Id="rId2" Type="http://schemas.openxmlformats.org/officeDocument/2006/relationships/hyperlink" Target="https://fa.wikipedia.org/wiki/%D8%B2%D8%A8%D8%A7%D9%86%E2%80%8C%D8%B4%D9%86%D8%A7%D8%B3%DB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.wikipedia.org/wiki/%D8%A2%D9%86%D8%AA%D9%88%D8%A7%D9%86_%D9%85%DB%8C%D9%87" TargetMode="External"/><Relationship Id="rId5" Type="http://schemas.openxmlformats.org/officeDocument/2006/relationships/hyperlink" Target="https://fa.wikipedia.org/wiki/%DA%A9%D8%A7%D8%B1%D9%84_%D8%A8%D8%B1%D9%88%DA%AF%D9%85%D8%A7%D9%86" TargetMode="External"/><Relationship Id="rId4" Type="http://schemas.openxmlformats.org/officeDocument/2006/relationships/hyperlink" Target="https://fa.wikipedia.org/wiki/%D8%A2%D9%88%DA%AF%D9%88%D8%B3%D8%AA_%D9%84%D8%B3%DA%A9%DB%8C%D9%8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sz="3200" dirty="0">
                <a:cs typeface="B Nasim" panose="00000700000000000000" pitchFamily="2" charset="-78"/>
              </a:rPr>
              <a:t>درآمدی بر ریشه شناسی زبانهای هندواروپایی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(و ارتباط آن با زبانهای ایرانی کهن و نو</a:t>
            </a:r>
            <a:r>
              <a:rPr lang="fa-IR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fa-IR" b="1" dirty="0" smtClean="0">
                <a:solidFill>
                  <a:srgbClr val="C00000"/>
                </a:solidFill>
              </a:rPr>
              <a:t>محسن محمودی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645" y="1396719"/>
            <a:ext cx="2062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/>
              <a:t>::به نام یزدان::</a:t>
            </a:r>
          </a:p>
        </p:txBody>
      </p:sp>
    </p:spTree>
    <p:extLst>
      <p:ext uri="{BB962C8B-B14F-4D97-AF65-F5344CB8AC3E}">
        <p14:creationId xmlns:p14="http://schemas.microsoft.com/office/powerpoint/2010/main" val="88350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40" y="705013"/>
            <a:ext cx="8596668" cy="3880773"/>
          </a:xfrm>
        </p:spPr>
        <p:txBody>
          <a:bodyPr/>
          <a:lstStyle/>
          <a:p>
            <a:r>
              <a:rPr lang="fa-IR" dirty="0"/>
              <a:t>ویلیام جونز </a:t>
            </a:r>
            <a:r>
              <a:rPr lang="en-US" dirty="0"/>
              <a:t>(Sir William Jones 1788)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92" y="866580"/>
            <a:ext cx="4438088" cy="59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79" y="518401"/>
            <a:ext cx="8596668" cy="3880773"/>
          </a:xfrm>
        </p:spPr>
        <p:txBody>
          <a:bodyPr/>
          <a:lstStyle/>
          <a:p>
            <a:r>
              <a:rPr lang="fa-IR" dirty="0"/>
              <a:t>توماس یانگ </a:t>
            </a:r>
            <a:r>
              <a:rPr lang="en-US" dirty="0"/>
              <a:t>(Thomas Young 1813)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8" y="518401"/>
            <a:ext cx="4942072" cy="62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77" y="546394"/>
            <a:ext cx="8596668" cy="1077134"/>
          </a:xfrm>
        </p:spPr>
        <p:txBody>
          <a:bodyPr/>
          <a:lstStyle/>
          <a:p>
            <a:r>
              <a:rPr lang="fa-IR" dirty="0"/>
              <a:t>راسموس راسک </a:t>
            </a:r>
            <a:r>
              <a:rPr lang="en-US" dirty="0"/>
              <a:t>(Rasmus Rask 1818)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90" y="721568"/>
            <a:ext cx="4493986" cy="56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05" y="649032"/>
            <a:ext cx="8596668" cy="927844"/>
          </a:xfrm>
        </p:spPr>
        <p:txBody>
          <a:bodyPr/>
          <a:lstStyle/>
          <a:p>
            <a:r>
              <a:rPr lang="fa-IR" dirty="0"/>
              <a:t>فرانتز بوپ </a:t>
            </a:r>
            <a:r>
              <a:rPr lang="en-US" dirty="0"/>
              <a:t>(Franz Bopp 1833 – 1852)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649032"/>
            <a:ext cx="4932579" cy="60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79" y="471749"/>
            <a:ext cx="8596668" cy="899852"/>
          </a:xfrm>
        </p:spPr>
        <p:txBody>
          <a:bodyPr/>
          <a:lstStyle/>
          <a:p>
            <a:r>
              <a:rPr lang="fa-IR" dirty="0"/>
              <a:t>هرمان گراسمان </a:t>
            </a:r>
            <a:r>
              <a:rPr lang="en-US" dirty="0"/>
              <a:t>(Hermann </a:t>
            </a:r>
            <a:r>
              <a:rPr lang="en-US" dirty="0" err="1"/>
              <a:t>Grassmann</a:t>
            </a:r>
            <a:r>
              <a:rPr lang="en-US" dirty="0"/>
              <a:t> 1862)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6" y="921675"/>
            <a:ext cx="4420684" cy="57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3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63" y="294466"/>
            <a:ext cx="8596668" cy="3880773"/>
          </a:xfrm>
        </p:spPr>
        <p:txBody>
          <a:bodyPr/>
          <a:lstStyle/>
          <a:p>
            <a:r>
              <a:rPr lang="fa-IR" dirty="0"/>
              <a:t>آگوست اشلایشر </a:t>
            </a:r>
            <a:r>
              <a:rPr lang="en-US" dirty="0"/>
              <a:t>(August Schleicher 1871)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684245"/>
            <a:ext cx="4655354" cy="58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87" y="481079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fa-IR" dirty="0"/>
              <a:t>نو-دستوریان </a:t>
            </a:r>
            <a:r>
              <a:rPr lang="en-US" dirty="0"/>
              <a:t>(1860 – 1880)</a:t>
            </a:r>
            <a:endParaRPr lang="fa-IR" dirty="0"/>
          </a:p>
          <a:p>
            <a:r>
              <a:rPr lang="fa-IR" b="1" dirty="0"/>
              <a:t>نودستوریان</a:t>
            </a:r>
            <a:r>
              <a:rPr lang="fa-IR" dirty="0"/>
              <a:t> </a:t>
            </a:r>
            <a:r>
              <a:rPr lang="en-US" dirty="0"/>
              <a:t>(</a:t>
            </a:r>
            <a:r>
              <a:rPr lang="en-US" dirty="0" err="1"/>
              <a:t>neogrammarians</a:t>
            </a:r>
            <a:r>
              <a:rPr lang="en-US" dirty="0"/>
              <a:t>) </a:t>
            </a:r>
            <a:r>
              <a:rPr lang="fa-IR" dirty="0"/>
              <a:t> پیروان مکتبی از </a:t>
            </a:r>
            <a:r>
              <a:rPr lang="fa-IR" dirty="0">
                <a:hlinkClick r:id="rId2" tooltip="زبان‌شناسی"/>
              </a:rPr>
              <a:t>زبان‌شناسی</a:t>
            </a:r>
            <a:r>
              <a:rPr lang="fa-IR" dirty="0"/>
              <a:t> تاریخی ـ تطبیقی در سدهٔ نوزدهم بودند که تغییر زبان را فرایندی منظم می‌دانستند و معتقد بودند قواعد آوایی هیچ استثنایی ندارند و تمامی تغییرات زبانی برپایه قواعد قابل توضیح هستند.</a:t>
            </a:r>
          </a:p>
          <a:p>
            <a:r>
              <a:rPr lang="fa-IR" dirty="0"/>
              <a:t>آنان بر این باور بودند که تغییرات آوایی اتفاقی و تصادفی نیست بلکه برای هر تغییری علت و توضیحی می‌توان یافت. آن‌ها با این کار محدودیت‌های سنگینی برای انواع ریشه‌شناسی‌ها وضع کردند. نودستوریان هم‌چنین اصرار می‌ورزیدند که باید به زبان‌ها و گویش‌های زندهٔ معاصر بیشتر پرداخت، و کمتر به بازسازی زبان‌های آغازین و هم‌چون </a:t>
            </a:r>
            <a:r>
              <a:rPr lang="fa-IR" dirty="0">
                <a:hlinkClick r:id="rId3" tooltip="زبان نیا-هندواروپایی"/>
              </a:rPr>
              <a:t>زبان نیا-هندواروپایی</a:t>
            </a:r>
            <a:r>
              <a:rPr lang="fa-IR" dirty="0"/>
              <a:t> پرداخت.</a:t>
            </a:r>
          </a:p>
          <a:p>
            <a:r>
              <a:rPr lang="fa-IR" dirty="0"/>
              <a:t>نودستوریان زبان‌شناسی تاریخی رایج را به اندازه کافی علمی ندانسته و عامدانه کوشیدند تا از آن بگسلند. اغلب پیروان مکتب نودستوری، آلمانی بودند (برای نمونه </a:t>
            </a:r>
            <a:r>
              <a:rPr lang="fa-IR" dirty="0">
                <a:hlinkClick r:id="rId4" tooltip="آوگوست لسکین"/>
              </a:rPr>
              <a:t>آوگوست لسکین</a:t>
            </a:r>
            <a:r>
              <a:rPr lang="fa-IR" dirty="0"/>
              <a:t> و </a:t>
            </a:r>
            <a:r>
              <a:rPr lang="fa-IR" dirty="0">
                <a:hlinkClick r:id="rId5" tooltip="کارل بروگمان"/>
              </a:rPr>
              <a:t>کارل بروگمان</a:t>
            </a:r>
            <a:r>
              <a:rPr lang="fa-IR" dirty="0"/>
              <a:t>). در انگلستان رایت، در فرانسه </a:t>
            </a:r>
            <a:r>
              <a:rPr lang="fa-IR" dirty="0">
                <a:hlinkClick r:id="rId6" tooltip="آنتوان میه"/>
              </a:rPr>
              <a:t>آنتوان میه</a:t>
            </a:r>
            <a:r>
              <a:rPr lang="fa-IR" dirty="0"/>
              <a:t>، در امریکا بوآس، ساپیر و بلومفیلد از پروردگان این مکتب به شمار می‌روند.</a:t>
            </a:r>
          </a:p>
          <a:p>
            <a:r>
              <a:rPr lang="fa-IR" dirty="0"/>
              <a:t>نودستوریان نظریاتی چون «</a:t>
            </a:r>
            <a:r>
              <a:rPr lang="fa-IR" dirty="0">
                <a:hlinkClick r:id="rId7" tooltip="روح ملت (صفحه وجود ندارد)"/>
              </a:rPr>
              <a:t>روح ملت</a:t>
            </a:r>
            <a:r>
              <a:rPr lang="fa-IR" dirty="0"/>
              <a:t>» را رد می‌کردند و نظریهٔ «زبان به منزلهٔ یک اندامواره» را کنار نهادند و به جای آن، نظریه‌ای را پیش نهادند که می‌گوید زبان در اذهان فرد فرد سخنگویان آن جای دارد.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3771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003" y="639700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  <a:p>
            <a:r>
              <a:rPr lang="fa-IR" dirty="0"/>
              <a:t>هاینریش هوبشمان </a:t>
            </a:r>
            <a:r>
              <a:rPr lang="en-US" dirty="0"/>
              <a:t>(Heinrich </a:t>
            </a:r>
            <a:r>
              <a:rPr lang="en-US" dirty="0" err="1"/>
              <a:t>Huebschmann</a:t>
            </a:r>
            <a:r>
              <a:rPr lang="en-US" dirty="0"/>
              <a:t> 1875)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1" y="1527451"/>
            <a:ext cx="3503951" cy="49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b="1" dirty="0">
                <a:solidFill>
                  <a:srgbClr val="92D050"/>
                </a:solidFill>
              </a:rPr>
              <a:t>دسته بندی زبانهای هندواروپایی</a:t>
            </a:r>
          </a:p>
          <a:p>
            <a:pPr marL="0" indent="0">
              <a:buNone/>
            </a:pPr>
            <a:endParaRPr lang="fa-IR" sz="2800" b="1" dirty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</a:rPr>
              <a:t>زبانهای شاخه شرقی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cs typeface="+mj-cs"/>
              </a:rPr>
              <a:t>satǝm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)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>
              <a:buFontTx/>
              <a:buChar char="-"/>
            </a:pPr>
            <a:endParaRPr lang="fa-IR" sz="2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>
              <a:buFontTx/>
              <a:buChar char="-"/>
            </a:pPr>
            <a:r>
              <a:rPr lang="fa-IR" sz="28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زبانهای شاخه غربی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(centum)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02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947" y="1045029"/>
            <a:ext cx="814562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1">
                    <a:lumMod val="50000"/>
                  </a:schemeClr>
                </a:solidFill>
              </a:rPr>
              <a:t>زبانهای شاخه شرقی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satǝm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a-I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endParaRPr lang="fa-I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r>
              <a:rPr lang="fa-IR" sz="2400" dirty="0">
                <a:solidFill>
                  <a:srgbClr val="0070C0"/>
                </a:solidFill>
              </a:rPr>
              <a:t>- هندوایرانی</a:t>
            </a:r>
          </a:p>
          <a:p>
            <a:pPr algn="r" rtl="1"/>
            <a:r>
              <a:rPr lang="fa-IR" sz="2400" dirty="0">
                <a:solidFill>
                  <a:srgbClr val="0070C0"/>
                </a:solidFill>
              </a:rPr>
              <a:t>هندی باستان (سنسکریت)</a:t>
            </a:r>
          </a:p>
          <a:p>
            <a:pPr algn="r" rtl="1"/>
            <a:r>
              <a:rPr lang="fa-IR" sz="2400" dirty="0">
                <a:solidFill>
                  <a:srgbClr val="0070C0"/>
                </a:solidFill>
              </a:rPr>
              <a:t>ایرانی باستان (اوستایی - فارسی باستان)</a:t>
            </a:r>
          </a:p>
          <a:p>
            <a:pPr algn="r" rtl="1"/>
            <a:endParaRPr lang="fa-IR" sz="2400" dirty="0">
              <a:solidFill>
                <a:srgbClr val="0070C0"/>
              </a:solidFill>
            </a:endParaRPr>
          </a:p>
          <a:p>
            <a:pPr marL="342900" indent="-342900" algn="r" rtl="1">
              <a:buFontTx/>
              <a:buChar char="-"/>
            </a:pPr>
            <a:r>
              <a:rPr lang="fa-IR" sz="2400" dirty="0">
                <a:solidFill>
                  <a:srgbClr val="0070C0"/>
                </a:solidFill>
              </a:rPr>
              <a:t>بالتیک و اسلاوی</a:t>
            </a:r>
          </a:p>
          <a:p>
            <a:pPr marL="342900" indent="-342900" algn="r" rtl="1">
              <a:buFontTx/>
              <a:buChar char="-"/>
            </a:pPr>
            <a:r>
              <a:rPr lang="fa-IR" sz="2400" dirty="0">
                <a:solidFill>
                  <a:srgbClr val="0070C0"/>
                </a:solidFill>
              </a:rPr>
              <a:t>ارمنی؟</a:t>
            </a:r>
          </a:p>
          <a:p>
            <a:pPr marL="342900" indent="-342900" algn="r" rtl="1">
              <a:buFontTx/>
              <a:buChar char="-"/>
            </a:pPr>
            <a:r>
              <a:rPr lang="fa-IR" sz="2400" dirty="0">
                <a:solidFill>
                  <a:srgbClr val="0070C0"/>
                </a:solidFill>
              </a:rPr>
              <a:t>آلبانیایی؟</a:t>
            </a:r>
          </a:p>
          <a:p>
            <a:pPr marL="342900" indent="-342900" algn="r" rtl="1">
              <a:buFontTx/>
              <a:buChar char="-"/>
            </a:pPr>
            <a:endParaRPr lang="fa-I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 rtl="1"/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2783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/>
              <a:t>فرهنگ هندواروپایی و میهن اصلی اقوام پیش-هندواروپایی</a:t>
            </a:r>
            <a:br>
              <a:rPr lang="fa-IR" dirty="0"/>
            </a:br>
            <a:r>
              <a:rPr lang="en-US" dirty="0"/>
              <a:t>Proto-Indo-European)</a:t>
            </a:r>
            <a:r>
              <a:rPr lang="fa-I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2448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دانش ما از وجود اقوام باستانی هندواروپایی بر پایه دو دسته از اطلاعات استوار است: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1- واژگان مشترک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/>
              <a:t>2- عناصر فرهنگی مشترک</a:t>
            </a:r>
          </a:p>
        </p:txBody>
      </p:sp>
    </p:spTree>
    <p:extLst>
      <p:ext uri="{BB962C8B-B14F-4D97-AF65-F5344CB8AC3E}">
        <p14:creationId xmlns:p14="http://schemas.microsoft.com/office/powerpoint/2010/main" val="11275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b="1" dirty="0">
                <a:solidFill>
                  <a:schemeClr val="accent1">
                    <a:lumMod val="50000"/>
                  </a:schemeClr>
                </a:solidFill>
              </a:rPr>
              <a:t>زبانهای شاخه غربی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(centum)</a:t>
            </a:r>
            <a:endParaRPr lang="fa-I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a-I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a-IR" sz="2000" dirty="0">
                <a:solidFill>
                  <a:srgbClr val="0070C0"/>
                </a:solidFill>
              </a:rPr>
              <a:t>یونانی (هلنی)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ایتالیک (لاتین و ...)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سلتی (کلتی)</a:t>
            </a:r>
          </a:p>
          <a:p>
            <a:r>
              <a:rPr lang="fa-IR" sz="2000" dirty="0">
                <a:solidFill>
                  <a:srgbClr val="0070C0"/>
                </a:solidFill>
              </a:rPr>
              <a:t>ژرمنی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آناتولیایی</a:t>
            </a:r>
          </a:p>
          <a:p>
            <a:r>
              <a:rPr lang="fa-IR" sz="2000" dirty="0">
                <a:solidFill>
                  <a:srgbClr val="0070C0"/>
                </a:solidFill>
              </a:rPr>
              <a:t>تُخاری</a:t>
            </a:r>
            <a:endParaRPr lang="fa-I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307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4" y="289249"/>
            <a:ext cx="11738129" cy="62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110" y="2393856"/>
            <a:ext cx="5355145" cy="56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>
                <a:solidFill>
                  <a:schemeClr val="tx1"/>
                </a:solidFill>
                <a:cs typeface="B Yagut" panose="00000400000000000000" pitchFamily="2" charset="-78"/>
              </a:rPr>
              <a:t>- ریشه / ستاک </a:t>
            </a:r>
            <a:r>
              <a:rPr lang="en-US" sz="2400" dirty="0">
                <a:solidFill>
                  <a:schemeClr val="tx1"/>
                </a:solidFill>
                <a:cs typeface="B Yagut" panose="00000400000000000000" pitchFamily="2" charset="-78"/>
              </a:rPr>
              <a:t>(Root / Stem)</a:t>
            </a:r>
            <a:endParaRPr lang="fa-IR" sz="2400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51110" y="1703391"/>
            <a:ext cx="5355145" cy="56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b="1" dirty="0">
                <a:solidFill>
                  <a:srgbClr val="92D050"/>
                </a:solidFill>
              </a:rPr>
              <a:t>واج شناسی </a:t>
            </a:r>
            <a:r>
              <a:rPr lang="en-US" sz="2400" b="1" dirty="0">
                <a:solidFill>
                  <a:srgbClr val="92D050"/>
                </a:solidFill>
              </a:rPr>
              <a:t>(Morphology)</a:t>
            </a:r>
            <a:endParaRPr lang="fa-IR" sz="24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1110" y="3980060"/>
            <a:ext cx="5355145" cy="56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b="1" dirty="0">
                <a:solidFill>
                  <a:srgbClr val="92D050"/>
                </a:solidFill>
              </a:rPr>
              <a:t>آوا شناسی </a:t>
            </a:r>
            <a:r>
              <a:rPr lang="en-US" sz="2400" b="1" dirty="0">
                <a:solidFill>
                  <a:srgbClr val="92D050"/>
                </a:solidFill>
              </a:rPr>
              <a:t>(Phonology)</a:t>
            </a:r>
            <a:endParaRPr lang="fa-I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1" y="0"/>
            <a:ext cx="1111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8" y="0"/>
            <a:ext cx="1111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352346"/>
            <a:ext cx="11915192" cy="63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9019" y="2003928"/>
            <a:ext cx="4170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+mj-lt"/>
              </a:rPr>
              <a:t>acute</a:t>
            </a:r>
            <a:r>
              <a:rPr lang="en-US" sz="3600" dirty="0"/>
              <a:t>( ´ ) &gt; á, ś</a:t>
            </a:r>
            <a:endParaRPr lang="fa-IR" sz="3600" dirty="0"/>
          </a:p>
        </p:txBody>
      </p:sp>
      <p:sp>
        <p:nvSpPr>
          <p:cNvPr id="5" name="Rectangle 4"/>
          <p:cNvSpPr/>
          <p:nvPr/>
        </p:nvSpPr>
        <p:spPr>
          <a:xfrm>
            <a:off x="3359019" y="2652273"/>
            <a:ext cx="4170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grave</a:t>
            </a:r>
            <a:r>
              <a:rPr lang="en-US" sz="3600" dirty="0"/>
              <a:t>( ` ) &gt; à</a:t>
            </a:r>
            <a:endParaRPr lang="fa-IR" sz="3600" dirty="0"/>
          </a:p>
        </p:txBody>
      </p:sp>
      <p:sp>
        <p:nvSpPr>
          <p:cNvPr id="6" name="Rectangle 5"/>
          <p:cNvSpPr/>
          <p:nvPr/>
        </p:nvSpPr>
        <p:spPr>
          <a:xfrm>
            <a:off x="3359019" y="3300618"/>
            <a:ext cx="4497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breve( ˘ ) &gt; ă</a:t>
            </a:r>
            <a:endParaRPr lang="fa-IR" sz="3600" dirty="0"/>
          </a:p>
        </p:txBody>
      </p:sp>
      <p:sp>
        <p:nvSpPr>
          <p:cNvPr id="7" name="Rectangle 6"/>
          <p:cNvSpPr/>
          <p:nvPr/>
        </p:nvSpPr>
        <p:spPr>
          <a:xfrm>
            <a:off x="3317031" y="5251695"/>
            <a:ext cx="4786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hyphen( ˗ ) &gt; *</a:t>
            </a:r>
            <a:r>
              <a:rPr lang="en-US" sz="3600" dirty="0" err="1"/>
              <a:t>bher</a:t>
            </a:r>
            <a:r>
              <a:rPr lang="en-US" sz="3600" dirty="0"/>
              <a:t>- </a:t>
            </a:r>
            <a:endParaRPr lang="fa-IR" sz="4400" dirty="0"/>
          </a:p>
        </p:txBody>
      </p:sp>
      <p:sp>
        <p:nvSpPr>
          <p:cNvPr id="8" name="Rectangle 7"/>
          <p:cNvSpPr/>
          <p:nvPr/>
        </p:nvSpPr>
        <p:spPr>
          <a:xfrm>
            <a:off x="3317031" y="3950977"/>
            <a:ext cx="478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macron( ¯ ) &gt; ā </a:t>
            </a:r>
            <a:endParaRPr lang="fa-IR" sz="5400" dirty="0"/>
          </a:p>
        </p:txBody>
      </p:sp>
      <p:sp>
        <p:nvSpPr>
          <p:cNvPr id="9" name="Rectangle 8"/>
          <p:cNvSpPr/>
          <p:nvPr/>
        </p:nvSpPr>
        <p:spPr>
          <a:xfrm>
            <a:off x="3317031" y="4601336"/>
            <a:ext cx="4786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caron</a:t>
            </a:r>
            <a:r>
              <a:rPr lang="en-US" sz="3600" dirty="0"/>
              <a:t>( ˇ ) &gt; č</a:t>
            </a:r>
            <a:endParaRPr lang="fa-IR" sz="8800" dirty="0"/>
          </a:p>
        </p:txBody>
      </p:sp>
      <p:sp>
        <p:nvSpPr>
          <p:cNvPr id="2" name="TextBox 1"/>
          <p:cNvSpPr txBox="1"/>
          <p:nvPr/>
        </p:nvSpPr>
        <p:spPr>
          <a:xfrm>
            <a:off x="3521122" y="750627"/>
            <a:ext cx="3739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</a:rPr>
              <a:t>علائم مورد استفاده در آوانویسی: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200" dirty="0"/>
              <a:t>C : </a:t>
            </a:r>
            <a:r>
              <a:rPr lang="en-US" sz="3200" dirty="0" err="1" smtClean="0"/>
              <a:t>Consonans</a:t>
            </a:r>
            <a:r>
              <a:rPr lang="fa-IR" sz="3200" dirty="0" smtClean="0"/>
              <a:t>صامت ها  </a:t>
            </a:r>
            <a:endParaRPr lang="en-US" sz="3200" dirty="0"/>
          </a:p>
          <a:p>
            <a:pPr algn="l" rtl="0"/>
            <a:r>
              <a:rPr lang="en-US" sz="3200" dirty="0"/>
              <a:t>V : </a:t>
            </a:r>
            <a:r>
              <a:rPr lang="en-US" sz="3200" dirty="0" smtClean="0"/>
              <a:t>Vowels</a:t>
            </a:r>
            <a:r>
              <a:rPr lang="fa-IR" sz="3200" dirty="0" smtClean="0"/>
              <a:t>مصوت ها       </a:t>
            </a:r>
            <a:endParaRPr lang="en-US" sz="3200" dirty="0"/>
          </a:p>
          <a:p>
            <a:pPr algn="l" rtl="0"/>
            <a:r>
              <a:rPr lang="en-US" sz="3200" dirty="0"/>
              <a:t>H : </a:t>
            </a:r>
            <a:r>
              <a:rPr lang="en-US" sz="3200" dirty="0" smtClean="0"/>
              <a:t>Laryngeals</a:t>
            </a:r>
            <a:r>
              <a:rPr lang="fa-IR" sz="3200" dirty="0" smtClean="0"/>
              <a:t>حروف حلقی  </a:t>
            </a:r>
            <a:endParaRPr lang="en-US" sz="3200" dirty="0"/>
          </a:p>
          <a:p>
            <a:pPr algn="l" rtl="0"/>
            <a:r>
              <a:rPr lang="en-US" sz="3200" dirty="0"/>
              <a:t>R : </a:t>
            </a:r>
            <a:r>
              <a:rPr lang="en-US" sz="3200" dirty="0" err="1"/>
              <a:t>Resonants</a:t>
            </a:r>
            <a:r>
              <a:rPr lang="en-US" sz="3200" dirty="0"/>
              <a:t> </a:t>
            </a:r>
            <a:r>
              <a:rPr lang="fa-IR" sz="3200" dirty="0" smtClean="0"/>
              <a:t>حروف طنین دار (غلطان)  </a:t>
            </a:r>
          </a:p>
          <a:p>
            <a:pPr algn="l" rtl="0"/>
            <a:r>
              <a:rPr lang="en-US" sz="3200" dirty="0" smtClean="0"/>
              <a:t>F </a:t>
            </a:r>
            <a:r>
              <a:rPr lang="en-US" sz="3200" dirty="0"/>
              <a:t>: </a:t>
            </a:r>
            <a:r>
              <a:rPr lang="en-US" sz="3200" dirty="0" smtClean="0"/>
              <a:t>Fricatives</a:t>
            </a:r>
            <a:r>
              <a:rPr lang="fa-IR" sz="3200" dirty="0" smtClean="0"/>
              <a:t> سایشی ها    </a:t>
            </a:r>
            <a:endParaRPr lang="fa-IR" sz="3200" dirty="0"/>
          </a:p>
          <a:p>
            <a:pPr algn="l" rtl="0"/>
            <a:r>
              <a:rPr lang="en-US" sz="3200" dirty="0"/>
              <a:t>T </a:t>
            </a:r>
            <a:r>
              <a:rPr lang="en-US" sz="3200"/>
              <a:t>: </a:t>
            </a:r>
            <a:r>
              <a:rPr lang="en-US" sz="3200" smtClean="0"/>
              <a:t>Unvoiced </a:t>
            </a:r>
            <a:r>
              <a:rPr lang="en-US" sz="3200" dirty="0" smtClean="0"/>
              <a:t>Consonants</a:t>
            </a:r>
            <a:r>
              <a:rPr lang="fa-IR" sz="3200" dirty="0" smtClean="0"/>
              <a:t> صامت های بی صدا </a:t>
            </a:r>
          </a:p>
          <a:p>
            <a:pPr algn="l" rtl="0"/>
            <a:r>
              <a:rPr lang="en-US" sz="3200" dirty="0" smtClean="0"/>
              <a:t>D : Voiced Consonants </a:t>
            </a:r>
            <a:r>
              <a:rPr lang="fa-IR" sz="3200" dirty="0" smtClean="0"/>
              <a:t>صامت های صدا دار</a:t>
            </a:r>
            <a:r>
              <a:rPr lang="en-US" sz="3200" dirty="0" smtClean="0"/>
              <a:t> </a:t>
            </a:r>
            <a:endParaRPr lang="fa-IR" sz="3200" dirty="0"/>
          </a:p>
        </p:txBody>
      </p:sp>
      <p:sp>
        <p:nvSpPr>
          <p:cNvPr id="2" name="Rectangle 1"/>
          <p:cNvSpPr/>
          <p:nvPr/>
        </p:nvSpPr>
        <p:spPr>
          <a:xfrm>
            <a:off x="3469855" y="1047044"/>
            <a:ext cx="3159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</a:rPr>
              <a:t>علائم </a:t>
            </a:r>
            <a:r>
              <a:rPr lang="fa-IR" sz="2400" dirty="0" smtClean="0">
                <a:solidFill>
                  <a:srgbClr val="FF0000"/>
                </a:solidFill>
              </a:rPr>
              <a:t>اختصاری توافقی: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3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91" y="2697707"/>
            <a:ext cx="8596668" cy="1320800"/>
          </a:xfrm>
        </p:spPr>
        <p:txBody>
          <a:bodyPr/>
          <a:lstStyle/>
          <a:p>
            <a:pPr algn="ctr"/>
            <a:r>
              <a:rPr lang="fa-IR" dirty="0" smtClean="0"/>
              <a:t>پایان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054" y="1571504"/>
            <a:ext cx="5458140" cy="4416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dirty="0">
                <a:solidFill>
                  <a:srgbClr val="92D050"/>
                </a:solidFill>
              </a:rPr>
              <a:t>واژگان مشترک:</a:t>
            </a:r>
          </a:p>
          <a:p>
            <a:endParaRPr lang="fa-IR" sz="2000" dirty="0"/>
          </a:p>
          <a:p>
            <a:pPr marL="0" indent="0">
              <a:buNone/>
            </a:pPr>
            <a:r>
              <a:rPr lang="fa-IR" sz="2800" dirty="0"/>
              <a:t>فارسی باستان:      </a:t>
            </a:r>
            <a:r>
              <a:rPr lang="en-US" sz="2800" i="1" dirty="0"/>
              <a:t>vi</a:t>
            </a:r>
            <a:r>
              <a:rPr lang="el-GR" sz="2800" i="1" dirty="0"/>
              <a:t>θ</a:t>
            </a:r>
            <a:r>
              <a:rPr lang="en-US" sz="2800" i="1" dirty="0"/>
              <a:t>-</a:t>
            </a:r>
            <a:r>
              <a:rPr lang="fa-IR" sz="2800" i="1" dirty="0"/>
              <a:t>  </a:t>
            </a:r>
          </a:p>
          <a:p>
            <a:pPr marL="0" indent="0">
              <a:buNone/>
            </a:pPr>
            <a:r>
              <a:rPr lang="fa-IR" sz="2800" dirty="0"/>
              <a:t>اوستایی:               </a:t>
            </a:r>
            <a:r>
              <a:rPr lang="en-US" sz="2800" i="1" dirty="0"/>
              <a:t>vis-</a:t>
            </a:r>
          </a:p>
          <a:p>
            <a:pPr marL="0" indent="0">
              <a:buNone/>
            </a:pPr>
            <a:r>
              <a:rPr lang="fa-IR" sz="2800" dirty="0"/>
              <a:t>سنسکریت:            </a:t>
            </a:r>
            <a:r>
              <a:rPr lang="en-US" sz="2800" i="1" dirty="0" err="1"/>
              <a:t>víś</a:t>
            </a:r>
            <a:r>
              <a:rPr lang="en-US" sz="2800" i="1" dirty="0"/>
              <a:t>-</a:t>
            </a:r>
            <a:endParaRPr lang="fa-IR" sz="2800" i="1" dirty="0"/>
          </a:p>
          <a:p>
            <a:pPr marL="0" indent="0">
              <a:buNone/>
            </a:pPr>
            <a:r>
              <a:rPr lang="fa-IR" sz="2800" dirty="0"/>
              <a:t>یونانی باستان:      </a:t>
            </a:r>
            <a:r>
              <a:rPr lang="en-US" sz="2800" i="1" dirty="0" err="1"/>
              <a:t>oĩkos</a:t>
            </a:r>
            <a:endParaRPr lang="fa-IR" sz="2800" i="1" dirty="0"/>
          </a:p>
          <a:p>
            <a:pPr marL="0" indent="0">
              <a:buNone/>
            </a:pPr>
            <a:r>
              <a:rPr lang="fa-IR" sz="2800" dirty="0"/>
              <a:t>لاتین: </a:t>
            </a:r>
            <a:r>
              <a:rPr lang="en-US" sz="2800" i="1" dirty="0" err="1"/>
              <a:t>vīcus</a:t>
            </a:r>
            <a:r>
              <a:rPr lang="en-US" sz="2800" dirty="0"/>
              <a:t>                  </a:t>
            </a:r>
          </a:p>
          <a:p>
            <a:pPr marL="0" indent="0">
              <a:buNone/>
            </a:pPr>
            <a:r>
              <a:rPr lang="fa-IR" sz="2800" dirty="0"/>
              <a:t>انگلیسی:            </a:t>
            </a:r>
            <a:r>
              <a:rPr lang="en-US" sz="2800" dirty="0"/>
              <a:t>-</a:t>
            </a:r>
            <a:r>
              <a:rPr lang="en-US" sz="2800" dirty="0" err="1"/>
              <a:t>wich</a:t>
            </a:r>
            <a:endParaRPr lang="fa-IR" sz="2800" dirty="0"/>
          </a:p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272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7052" y="2225904"/>
            <a:ext cx="4347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dirty="0">
                <a:solidFill>
                  <a:srgbClr val="92D050"/>
                </a:solidFill>
              </a:rPr>
              <a:t>عناصر فرهنگی مشترک</a:t>
            </a:r>
          </a:p>
          <a:p>
            <a:r>
              <a:rPr lang="fa-IR" sz="2400" dirty="0"/>
              <a:t>جامعه سه طبقه ای</a:t>
            </a:r>
          </a:p>
          <a:p>
            <a:r>
              <a:rPr lang="fa-IR" sz="2400" dirty="0"/>
              <a:t>خدایان سه گانه</a:t>
            </a:r>
          </a:p>
          <a:p>
            <a:r>
              <a:rPr lang="fa-IR" sz="2400" dirty="0"/>
              <a:t>نقاط مشترک در اساطیر</a:t>
            </a:r>
          </a:p>
          <a:p>
            <a:r>
              <a:rPr lang="fa-IR" sz="2400" dirty="0"/>
              <a:t>زندگی دامداری و جنگاوری</a:t>
            </a:r>
          </a:p>
          <a:p>
            <a:r>
              <a:rPr lang="fa-IR" sz="2400" dirty="0"/>
              <a:t>...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438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336" y="101262"/>
            <a:ext cx="8362241" cy="6662600"/>
          </a:xfrm>
        </p:spPr>
      </p:pic>
    </p:spTree>
    <p:extLst>
      <p:ext uri="{BB962C8B-B14F-4D97-AF65-F5344CB8AC3E}">
        <p14:creationId xmlns:p14="http://schemas.microsoft.com/office/powerpoint/2010/main" val="37398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54" y="172877"/>
            <a:ext cx="10760064" cy="64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3657"/>
            <a:ext cx="8596668" cy="659363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/>
              <a:t>تاریخ مطالعات زبانهای هندواروپایی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3019"/>
            <a:ext cx="8596668" cy="5495731"/>
          </a:xfrm>
        </p:spPr>
        <p:txBody>
          <a:bodyPr>
            <a:normAutofit/>
          </a:bodyPr>
          <a:lstStyle/>
          <a:p>
            <a:r>
              <a:rPr lang="fa-IR" dirty="0"/>
              <a:t>توماس استفنس </a:t>
            </a:r>
            <a:r>
              <a:rPr lang="en-US" dirty="0"/>
              <a:t>(Thomas Stephens 1583)</a:t>
            </a:r>
            <a:endParaRPr lang="fa-IR" dirty="0"/>
          </a:p>
          <a:p>
            <a:endParaRPr lang="en-US" dirty="0"/>
          </a:p>
          <a:p>
            <a:r>
              <a:rPr lang="fa-IR" dirty="0"/>
              <a:t>فیلیپو ساستی </a:t>
            </a:r>
            <a:r>
              <a:rPr lang="en-US" dirty="0"/>
              <a:t>(</a:t>
            </a:r>
            <a:r>
              <a:rPr lang="en-US" dirty="0" err="1"/>
              <a:t>Philipo</a:t>
            </a:r>
            <a:r>
              <a:rPr lang="en-US" dirty="0"/>
              <a:t> </a:t>
            </a:r>
            <a:r>
              <a:rPr lang="en-US" dirty="0" err="1"/>
              <a:t>Sassetti</a:t>
            </a:r>
            <a:r>
              <a:rPr lang="en-US" dirty="0"/>
              <a:t> 1585)</a:t>
            </a:r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06370"/>
            <a:ext cx="3689604" cy="48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4155" y="886409"/>
            <a:ext cx="7080559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/>
              <a:t>مارکوس زوئریوس </a:t>
            </a:r>
            <a:r>
              <a:rPr lang="en-US" dirty="0"/>
              <a:t>(Marcus </a:t>
            </a:r>
            <a:r>
              <a:rPr lang="en-US" dirty="0" err="1"/>
              <a:t>Zuerius</a:t>
            </a:r>
            <a:r>
              <a:rPr lang="en-US" dirty="0"/>
              <a:t> 1612 – 1653)</a:t>
            </a:r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  <a:p>
            <a:pPr algn="r" rtl="1"/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78" y="886409"/>
            <a:ext cx="3345025" cy="58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0206"/>
            <a:ext cx="8596668" cy="3880773"/>
          </a:xfrm>
        </p:spPr>
        <p:txBody>
          <a:bodyPr/>
          <a:lstStyle/>
          <a:p>
            <a:r>
              <a:rPr lang="fa-IR" dirty="0"/>
              <a:t>سالماسیوس </a:t>
            </a:r>
            <a:r>
              <a:rPr lang="en-US" dirty="0"/>
              <a:t>(</a:t>
            </a:r>
            <a:r>
              <a:rPr lang="en-US" dirty="0" err="1"/>
              <a:t>Salmasius</a:t>
            </a:r>
            <a:r>
              <a:rPr lang="en-US" dirty="0"/>
              <a:t> 1643)</a:t>
            </a:r>
            <a:endParaRPr lang="fa-IR" dirty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190206"/>
            <a:ext cx="4159849" cy="56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6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</TotalTime>
  <Words>343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 Nasim</vt:lpstr>
      <vt:lpstr>B Yagut</vt:lpstr>
      <vt:lpstr>Tahoma</vt:lpstr>
      <vt:lpstr>Trebuchet MS</vt:lpstr>
      <vt:lpstr>Wingdings 3</vt:lpstr>
      <vt:lpstr>Facet</vt:lpstr>
      <vt:lpstr>درآمدی بر ریشه شناسی زبانهای هندواروپایی</vt:lpstr>
      <vt:lpstr>فرهنگ هندواروپایی و میهن اصلی اقوام پیش-هندواروپایی Proto-Indo-European))</vt:lpstr>
      <vt:lpstr>PowerPoint Presentation</vt:lpstr>
      <vt:lpstr>PowerPoint Presentation</vt:lpstr>
      <vt:lpstr>PowerPoint Presentation</vt:lpstr>
      <vt:lpstr>PowerPoint Presentation</vt:lpstr>
      <vt:lpstr>تاریخ مطالعات زبانهای هندواروپایی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درآمدی بر ریشه شناسی زبانهای هندواروپایی</dc:title>
  <dc:creator>yasna yeganeh</dc:creator>
  <cp:lastModifiedBy>Rosa</cp:lastModifiedBy>
  <cp:revision>73</cp:revision>
  <dcterms:created xsi:type="dcterms:W3CDTF">2016-11-26T14:55:23Z</dcterms:created>
  <dcterms:modified xsi:type="dcterms:W3CDTF">2017-04-19T09:37:46Z</dcterms:modified>
</cp:coreProperties>
</file>