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7"/>
  </p:notesMasterIdLst>
  <p:sldIdLst>
    <p:sldId id="256" r:id="rId2"/>
    <p:sldId id="279" r:id="rId3"/>
    <p:sldId id="280" r:id="rId4"/>
    <p:sldId id="286" r:id="rId5"/>
    <p:sldId id="287" r:id="rId6"/>
    <p:sldId id="308" r:id="rId7"/>
    <p:sldId id="288" r:id="rId8"/>
    <p:sldId id="282" r:id="rId9"/>
    <p:sldId id="289" r:id="rId10"/>
    <p:sldId id="290" r:id="rId11"/>
    <p:sldId id="313" r:id="rId12"/>
    <p:sldId id="304" r:id="rId13"/>
    <p:sldId id="297" r:id="rId14"/>
    <p:sldId id="312" r:id="rId15"/>
    <p:sldId id="309" r:id="rId16"/>
    <p:sldId id="311" r:id="rId17"/>
    <p:sldId id="303" r:id="rId18"/>
    <p:sldId id="278" r:id="rId19"/>
    <p:sldId id="291" r:id="rId20"/>
    <p:sldId id="284" r:id="rId21"/>
    <p:sldId id="293" r:id="rId22"/>
    <p:sldId id="300" r:id="rId23"/>
    <p:sldId id="301" r:id="rId24"/>
    <p:sldId id="285" r:id="rId25"/>
    <p:sldId id="302" r:id="rId26"/>
    <p:sldId id="294" r:id="rId27"/>
    <p:sldId id="292" r:id="rId28"/>
    <p:sldId id="277" r:id="rId29"/>
    <p:sldId id="310" r:id="rId30"/>
    <p:sldId id="270" r:id="rId31"/>
    <p:sldId id="271" r:id="rId32"/>
    <p:sldId id="272" r:id="rId33"/>
    <p:sldId id="276" r:id="rId34"/>
    <p:sldId id="273" r:id="rId35"/>
    <p:sldId id="274" r:id="rId36"/>
    <p:sldId id="264" r:id="rId37"/>
    <p:sldId id="262" r:id="rId38"/>
    <p:sldId id="267" r:id="rId39"/>
    <p:sldId id="305" r:id="rId40"/>
    <p:sldId id="306" r:id="rId41"/>
    <p:sldId id="307" r:id="rId42"/>
    <p:sldId id="275" r:id="rId43"/>
    <p:sldId id="314" r:id="rId44"/>
    <p:sldId id="315" r:id="rId45"/>
    <p:sldId id="269" r:id="rId46"/>
  </p:sldIdLst>
  <p:sldSz cx="9144000" cy="6858000" type="screen4x3"/>
  <p:notesSz cx="6858000" cy="9144000"/>
  <p:defaultTextStyle>
    <a:defPPr>
      <a:defRPr lang="fa-IR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99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380"/>
    <p:restoredTop sz="94660"/>
  </p:normalViewPr>
  <p:slideViewPr>
    <p:cSldViewPr>
      <p:cViewPr varScale="1">
        <p:scale>
          <a:sx n="74" d="100"/>
          <a:sy n="74" d="100"/>
        </p:scale>
        <p:origin x="-126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17B5E-00C8-4142-9306-4EB200201614}" type="datetimeFigureOut">
              <a:rPr lang="en-US" smtClean="0"/>
              <a:pPr/>
              <a:t>12/12/2013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868C5-BF6F-4257-A008-20B0C2F007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83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868C5-BF6F-4257-A008-20B0C2F007B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868C5-BF6F-4257-A008-20B0C2F007B9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B8262-715B-458B-81E2-135ECE6F2C90}" type="datetimeFigureOut">
              <a:rPr lang="fa-IR"/>
              <a:pPr>
                <a:defRPr/>
              </a:pPr>
              <a:t>1435/02/09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997D9-973B-4483-B199-1A8446209913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63D59-72F9-451B-B454-E46C8AD6A462}" type="datetimeFigureOut">
              <a:rPr lang="fa-IR"/>
              <a:pPr>
                <a:defRPr/>
              </a:pPr>
              <a:t>1435/02/09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24D10-437B-42CE-B426-95CC8B4B3022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EF0E9-C7E3-4F24-B6F0-D9D054B60135}" type="datetimeFigureOut">
              <a:rPr lang="fa-IR"/>
              <a:pPr>
                <a:defRPr/>
              </a:pPr>
              <a:t>1435/02/09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D8633-464E-4275-B79A-CA6F7121E520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1F3E2-F3F7-4CB3-9C5D-67F57908857D}" type="datetimeFigureOut">
              <a:rPr lang="fa-IR"/>
              <a:pPr>
                <a:defRPr/>
              </a:pPr>
              <a:t>1435/02/09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52E53-4391-4997-88FC-4C51DB1E590A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DCAD6-6A4D-4865-A323-AD7000F1F1BA}" type="datetimeFigureOut">
              <a:rPr lang="fa-IR"/>
              <a:pPr>
                <a:defRPr/>
              </a:pPr>
              <a:t>1435/02/09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88718-21ED-4CC1-88C5-3D29416469D0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ECECD-0D58-41B8-979F-E119A3DB819C}" type="datetimeFigureOut">
              <a:rPr lang="fa-IR"/>
              <a:pPr>
                <a:defRPr/>
              </a:pPr>
              <a:t>1435/02/09</a:t>
            </a:fld>
            <a:endParaRPr lang="fa-I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74062-A6A7-4D98-94BE-E36BB5D9C0C0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47B11-F305-447D-B018-245824996D49}" type="datetimeFigureOut">
              <a:rPr lang="fa-IR"/>
              <a:pPr>
                <a:defRPr/>
              </a:pPr>
              <a:t>1435/02/09</a:t>
            </a:fld>
            <a:endParaRPr lang="fa-I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E26B2-5FD5-42C4-98F4-260F9497B006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E3C05-83A1-4246-AE61-2E44B217964D}" type="datetimeFigureOut">
              <a:rPr lang="fa-IR"/>
              <a:pPr>
                <a:defRPr/>
              </a:pPr>
              <a:t>1435/02/09</a:t>
            </a:fld>
            <a:endParaRPr lang="fa-I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EA291-06D1-4CAA-9DD4-33747FF5B5AC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E3507-D559-4BD1-AB1A-4443D5EE2B8C}" type="datetimeFigureOut">
              <a:rPr lang="fa-IR"/>
              <a:pPr>
                <a:defRPr/>
              </a:pPr>
              <a:t>1435/02/09</a:t>
            </a:fld>
            <a:endParaRPr lang="fa-I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7639E-5BC4-4EB5-AC8A-423F7B7DD25F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14F87-19EE-4589-9B4F-2B25DCDC5039}" type="datetimeFigureOut">
              <a:rPr lang="fa-IR"/>
              <a:pPr>
                <a:defRPr/>
              </a:pPr>
              <a:t>1435/02/09</a:t>
            </a:fld>
            <a:endParaRPr lang="fa-I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5EF68-B8B0-444A-9342-C8970D579321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3B9B8-207B-46D2-82E0-6134B43743CB}" type="datetimeFigureOut">
              <a:rPr lang="fa-IR"/>
              <a:pPr>
                <a:defRPr/>
              </a:pPr>
              <a:t>1435/02/09</a:t>
            </a:fld>
            <a:endParaRPr lang="fa-I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2913D-CB59-4F7A-AD26-86D4F2B03260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A51CC7-12E2-43AE-992A-DD2DBFE83B7B}" type="datetimeFigureOut">
              <a:rPr lang="fa-IR"/>
              <a:pPr>
                <a:defRPr/>
              </a:pPr>
              <a:t>1435/02/09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A9ACCE-3968-4CBF-BEB6-D7BD32AAB989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8.jpeg"/><Relationship Id="rId7" Type="http://schemas.openxmlformats.org/officeDocument/2006/relationships/image" Target="../media/image60.jpeg"/><Relationship Id="rId2" Type="http://schemas.openxmlformats.org/officeDocument/2006/relationships/hyperlink" Target="http://photos1.blogger.com/blogger/4456/1604/1600/The%20Van%20196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hotos1.blogger.com/blogger/4456/1604/1600/The%20Van%20207.jpg" TargetMode="External"/><Relationship Id="rId5" Type="http://schemas.openxmlformats.org/officeDocument/2006/relationships/image" Target="../media/image59.jpeg"/><Relationship Id="rId4" Type="http://schemas.openxmlformats.org/officeDocument/2006/relationships/hyperlink" Target="http://photos1.blogger.com/blogger/4456/1604/1600/The%20Van%20211.jp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428604"/>
            <a:ext cx="3000396" cy="591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57818" y="714356"/>
            <a:ext cx="19288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400" dirty="0" smtClean="0">
                <a:solidFill>
                  <a:srgbClr val="CC0000"/>
                </a:solidFill>
              </a:rPr>
              <a:t>ما</a:t>
            </a:r>
            <a:endParaRPr lang="en-US" sz="4400" dirty="0">
              <a:solidFill>
                <a:srgbClr val="CC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5400000">
            <a:off x="-1146287" y="4646693"/>
            <a:ext cx="3429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000" dirty="0" smtClean="0">
                <a:solidFill>
                  <a:srgbClr val="CC0000"/>
                </a:solidFill>
              </a:rPr>
              <a:t>باستان شناسها</a:t>
            </a:r>
            <a:endParaRPr lang="en-US" sz="4000" dirty="0">
              <a:solidFill>
                <a:srgbClr val="CC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388" y="3214686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>
                <a:solidFill>
                  <a:srgbClr val="CC0000"/>
                </a:solidFill>
                <a:latin typeface="Andalus" pitchFamily="2" charset="-78"/>
                <a:cs typeface="Andalus" pitchFamily="2" charset="-78"/>
              </a:rPr>
              <a:t>یافته ها</a:t>
            </a:r>
            <a:endParaRPr lang="en-US" dirty="0">
              <a:solidFill>
                <a:srgbClr val="CC0000"/>
              </a:solidFill>
              <a:latin typeface="Andalus" pitchFamily="2" charset="-78"/>
              <a:cs typeface="Andalus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 rot="10800000">
            <a:off x="1000100" y="963824"/>
            <a:ext cx="178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200" dirty="0" smtClean="0">
                <a:solidFill>
                  <a:srgbClr val="CC0000"/>
                </a:solidFill>
              </a:rPr>
              <a:t>تفسیرها</a:t>
            </a:r>
            <a:endParaRPr lang="en-US" sz="3200" dirty="0">
              <a:solidFill>
                <a:srgbClr val="CC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628" y="6357958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b="1" dirty="0" smtClean="0">
                <a:solidFill>
                  <a:srgbClr val="FF0000"/>
                </a:solidFill>
              </a:rPr>
              <a:t>سیاست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SCF070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357166"/>
            <a:ext cx="8305962" cy="59293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: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0"/>
            <a:ext cx="6264746" cy="6643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214554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4525963"/>
          </a:xfrm>
        </p:spPr>
        <p:txBody>
          <a:bodyPr/>
          <a:lstStyle/>
          <a:p>
            <a:pPr algn="ctr"/>
            <a:r>
              <a:rPr lang="fa-IR" dirty="0" smtClean="0">
                <a:solidFill>
                  <a:schemeClr val="bg1"/>
                </a:solidFill>
              </a:rPr>
              <a:t>پشت آن زیبایی محصور در ماده فرهنگی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660px-Stele_Naram_Sim_Louvre_Sb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604" y="571480"/>
            <a:ext cx="6110151" cy="5554683"/>
          </a:xfrm>
        </p:spPr>
      </p:pic>
      <p:pic>
        <p:nvPicPr>
          <p:cNvPr id="5" name="Content Placeholder 3" descr="426891_3061369567725_1068009638_3025905_674126274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14348" y="642918"/>
            <a:ext cx="7942027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ذ</a:t>
            </a:r>
            <a:endParaRPr lang="en-US" dirty="0"/>
          </a:p>
        </p:txBody>
      </p:sp>
      <p:pic>
        <p:nvPicPr>
          <p:cNvPr id="5" name="Content Placeholder 4" descr="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500042"/>
            <a:ext cx="7342409" cy="5626121"/>
          </a:xfrm>
        </p:spPr>
      </p:pic>
      <p:pic>
        <p:nvPicPr>
          <p:cNvPr id="6" name="Content Placeholder 3" descr="Constitiuti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642918"/>
            <a:ext cx="7672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8459787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1143000"/>
          </a:xfrm>
        </p:spPr>
        <p:txBody>
          <a:bodyPr/>
          <a:lstStyle/>
          <a:p>
            <a:r>
              <a:rPr lang="fa-IR" dirty="0" smtClean="0">
                <a:solidFill>
                  <a:srgbClr val="CC0000"/>
                </a:solidFill>
              </a:rPr>
              <a:t>در مقام رویداد تاریخی</a:t>
            </a:r>
            <a:endParaRPr lang="en-US" dirty="0">
              <a:solidFill>
                <a:srgbClr val="CC0000"/>
              </a:solidFill>
            </a:endParaRPr>
          </a:p>
        </p:txBody>
      </p:sp>
      <p:pic>
        <p:nvPicPr>
          <p:cNvPr id="5" name="Content Placeholder 4" descr="Exposition_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85794"/>
            <a:ext cx="8931692" cy="3714058"/>
          </a:xfrm>
        </p:spPr>
      </p:pic>
      <p:sp>
        <p:nvSpPr>
          <p:cNvPr id="4" name="TextBox 3"/>
          <p:cNvSpPr txBox="1"/>
          <p:nvPr/>
        </p:nvSpPr>
        <p:spPr>
          <a:xfrm rot="5400000">
            <a:off x="1916818" y="2798058"/>
            <a:ext cx="6858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200" dirty="0" smtClean="0">
                <a:solidFill>
                  <a:srgbClr val="CC0000"/>
                </a:solidFill>
                <a:latin typeface="Microsoft Uighur" pitchFamily="2" charset="-78"/>
                <a:cs typeface="Microsoft Uighur" pitchFamily="2" charset="-78"/>
              </a:rPr>
              <a:t>کوروش آسوده بخواب ما بیداریم</a:t>
            </a:r>
          </a:p>
          <a:p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6" name="Picture 5" descr="602884_446039312128525_1986665336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52" y="2357430"/>
            <a:ext cx="3286148" cy="418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7290" y="571480"/>
            <a:ext cx="7786710" cy="4525963"/>
          </a:xfrm>
        </p:spPr>
        <p:txBody>
          <a:bodyPr/>
          <a:lstStyle/>
          <a:p>
            <a:r>
              <a:rPr lang="fa-IR" dirty="0" smtClean="0">
                <a:solidFill>
                  <a:schemeClr val="bg1"/>
                </a:solidFill>
                <a:latin typeface="Arabic Typesetting" pitchFamily="66" charset="-78"/>
                <a:cs typeface="Arabic Typesetting" pitchFamily="66" charset="-78"/>
              </a:rPr>
              <a:t>تاریخ کابوس است , سعی می کنم بیدار شوم و دیگر نبینمش...</a:t>
            </a:r>
          </a:p>
          <a:p>
            <a:pPr algn="l">
              <a:buNone/>
            </a:pPr>
            <a:r>
              <a:rPr lang="fa-IR" sz="2800" dirty="0" smtClean="0">
                <a:solidFill>
                  <a:schemeClr val="bg1"/>
                </a:solidFill>
                <a:latin typeface="Arabic Typesetting" pitchFamily="66" charset="-78"/>
                <a:cs typeface="Arabic Typesetting" pitchFamily="66" charset="-78"/>
              </a:rPr>
              <a:t>جیمز جویس</a:t>
            </a:r>
            <a:endParaRPr lang="en-US" sz="2800" dirty="0">
              <a:solidFill>
                <a:schemeClr val="bg1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 rot="16580731">
            <a:off x="-2424381" y="2567226"/>
            <a:ext cx="6858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400" dirty="0" smtClean="0">
                <a:solidFill>
                  <a:schemeClr val="bg1"/>
                </a:solidFill>
              </a:rPr>
              <a:t>کوروش آسوده بخواب ما بیداریم</a:t>
            </a:r>
          </a:p>
          <a:p>
            <a:pPr algn="l"/>
            <a:r>
              <a:rPr lang="fa-IR" dirty="0" smtClean="0">
                <a:solidFill>
                  <a:schemeClr val="bg1"/>
                </a:solidFill>
              </a:rPr>
              <a:t>محمد رضا پهلوی</a:t>
            </a:r>
          </a:p>
          <a:p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406144">
            <a:off x="1953979" y="1845346"/>
            <a:ext cx="63579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dirty="0" smtClean="0">
                <a:solidFill>
                  <a:schemeClr val="bg1"/>
                </a:solidFill>
              </a:rPr>
              <a:t>هر سند تاریخی تنها سند تاریخی بی طرفانه است</a:t>
            </a:r>
          </a:p>
          <a:p>
            <a:pPr algn="l"/>
            <a:r>
              <a:rPr lang="fa-IR" dirty="0" smtClean="0">
                <a:solidFill>
                  <a:schemeClr val="bg1"/>
                </a:solidFill>
              </a:rPr>
              <a:t>کالینگوود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53530">
            <a:off x="5292467" y="4591193"/>
            <a:ext cx="2643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dirty="0" smtClean="0">
                <a:solidFill>
                  <a:schemeClr val="bg1"/>
                </a:solidFill>
                <a:latin typeface="Microsoft Uighur" pitchFamily="2" charset="-78"/>
                <a:cs typeface="Microsoft Uighur" pitchFamily="2" charset="-78"/>
              </a:rPr>
              <a:t>گذشته سرزمین دیگری است</a:t>
            </a:r>
            <a:endParaRPr lang="en-US" sz="2400" dirty="0">
              <a:solidFill>
                <a:schemeClr val="bg1"/>
              </a:solidFill>
              <a:latin typeface="Microsoft Uighur" pitchFamily="2" charset="-78"/>
              <a:cs typeface="Microsoft Uighur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 rot="20983484">
            <a:off x="2353581" y="3083981"/>
            <a:ext cx="49292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 smtClean="0">
                <a:solidFill>
                  <a:schemeClr val="bg1"/>
                </a:solidFill>
                <a:latin typeface="Andalus" pitchFamily="2" charset="-78"/>
                <a:cs typeface="Andalus" pitchFamily="2" charset="-78"/>
              </a:rPr>
              <a:t>تاریخ زنجیری است که دنیای قدیم به پای خود بسته است</a:t>
            </a:r>
          </a:p>
          <a:p>
            <a:pPr algn="l"/>
            <a:r>
              <a:rPr lang="fa-IR" dirty="0" smtClean="0">
                <a:solidFill>
                  <a:schemeClr val="bg1"/>
                </a:solidFill>
                <a:latin typeface="Andalus" pitchFamily="2" charset="-78"/>
                <a:cs typeface="Andalus" pitchFamily="2" charset="-78"/>
              </a:rPr>
              <a:t>هانا آرنت </a:t>
            </a:r>
            <a:endParaRPr lang="en-US" dirty="0">
              <a:solidFill>
                <a:schemeClr val="bg1"/>
              </a:solidFill>
              <a:latin typeface="Andalus" pitchFamily="2" charset="-78"/>
              <a:cs typeface="Andalus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2143116"/>
            <a:ext cx="8229600" cy="1143000"/>
          </a:xfrm>
        </p:spPr>
        <p:txBody>
          <a:bodyPr/>
          <a:lstStyle/>
          <a:p>
            <a:r>
              <a:rPr lang="fa-IR" dirty="0" smtClean="0">
                <a:solidFill>
                  <a:schemeClr val="bg1"/>
                </a:solidFill>
              </a:rPr>
              <a:t>باستان شناسی استعماری</a:t>
            </a:r>
            <a:br>
              <a:rPr lang="fa-IR" dirty="0" smtClean="0">
                <a:solidFill>
                  <a:schemeClr val="bg1"/>
                </a:solidFill>
              </a:rPr>
            </a:br>
            <a:r>
              <a:rPr lang="fa-IR" dirty="0" smtClean="0">
                <a:solidFill>
                  <a:schemeClr val="bg1"/>
                </a:solidFill>
              </a:rPr>
              <a:t/>
            </a:r>
            <a:br>
              <a:rPr lang="fa-IR" dirty="0" smtClean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7290" y="1643050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21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0800000">
            <a:off x="0" y="5286388"/>
            <a:ext cx="314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 smtClean="0">
                <a:solidFill>
                  <a:schemeClr val="bg1"/>
                </a:solidFill>
              </a:rPr>
              <a:t>باستان شناسی پروپاگاندیستی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F53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357166"/>
            <a:ext cx="8784649" cy="52689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643182"/>
            <a:ext cx="8229600" cy="1143000"/>
          </a:xfrm>
        </p:spPr>
        <p:txBody>
          <a:bodyPr/>
          <a:lstStyle/>
          <a:p>
            <a:r>
              <a:rPr lang="fa-IR" sz="6000" dirty="0" smtClean="0">
                <a:solidFill>
                  <a:schemeClr val="bg1"/>
                </a:solidFill>
                <a:cs typeface="+mn-cs"/>
              </a:rPr>
              <a:t>بخش 1:</a:t>
            </a:r>
            <a:br>
              <a:rPr lang="fa-IR" sz="6000" dirty="0" smtClean="0">
                <a:solidFill>
                  <a:schemeClr val="bg1"/>
                </a:solidFill>
                <a:cs typeface="+mn-cs"/>
              </a:rPr>
            </a:br>
            <a:r>
              <a:rPr lang="fa-IR" sz="6000" dirty="0" smtClean="0">
                <a:solidFill>
                  <a:schemeClr val="bg1"/>
                </a:solidFill>
                <a:cs typeface="+mn-cs"/>
              </a:rPr>
              <a:t/>
            </a:r>
            <a:br>
              <a:rPr lang="fa-IR" sz="6000" dirty="0" smtClean="0">
                <a:solidFill>
                  <a:schemeClr val="bg1"/>
                </a:solidFill>
                <a:cs typeface="+mn-cs"/>
              </a:rPr>
            </a:br>
            <a:r>
              <a:rPr lang="fa-IR" sz="6000" dirty="0" smtClean="0">
                <a:solidFill>
                  <a:schemeClr val="bg1"/>
                </a:solidFill>
                <a:cs typeface="+mn-cs"/>
              </a:rPr>
              <a:t>دیالوگ</a:t>
            </a:r>
            <a:endParaRPr lang="en-US" sz="6000" dirty="0">
              <a:solidFill>
                <a:schemeClr val="bg1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F54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285728"/>
            <a:ext cx="7501494" cy="56261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F54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571480"/>
            <a:ext cx="7215742" cy="54118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DSCF569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500042"/>
            <a:ext cx="7215742" cy="5411807"/>
          </a:xfrm>
        </p:spPr>
      </p:pic>
      <p:pic>
        <p:nvPicPr>
          <p:cNvPr id="8" name="Picture 7" descr="DSCF57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DSCF57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DSCF570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 descr="DSCF572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 descr="DSCF571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130210_1627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428604"/>
            <a:ext cx="8382059" cy="62865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00702"/>
            <a:ext cx="3714744" cy="1143000"/>
          </a:xfrm>
        </p:spPr>
        <p:txBody>
          <a:bodyPr/>
          <a:lstStyle/>
          <a:p>
            <a:pPr algn="l"/>
            <a:r>
              <a:rPr lang="fa-IR" dirty="0" smtClean="0">
                <a:solidFill>
                  <a:schemeClr val="bg1"/>
                </a:solidFill>
              </a:rPr>
              <a:t>فرای استعمار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>
                <a:solidFill>
                  <a:schemeClr val="bg1"/>
                </a:solidFill>
              </a:rPr>
              <a:t>کار مصرشناس شناخت مومیایی نیست, کار او شناخت زندگی انسانی است که مومیایی شده است پیش از مرگش...</a:t>
            </a:r>
          </a:p>
          <a:p>
            <a:endParaRPr lang="fa-IR" dirty="0" smtClean="0">
              <a:solidFill>
                <a:schemeClr val="bg1"/>
              </a:solidFill>
            </a:endParaRPr>
          </a:p>
          <a:p>
            <a:pPr algn="l"/>
            <a:r>
              <a:rPr lang="fa-IR" dirty="0" smtClean="0">
                <a:solidFill>
                  <a:schemeClr val="bg1"/>
                </a:solidFill>
              </a:rPr>
              <a:t>پتری, 1904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P_20130103_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42852"/>
            <a:ext cx="7643866" cy="6296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130316_23434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357422" y="428604"/>
            <a:ext cx="4500593" cy="60007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smtClean="0"/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88" y="357188"/>
            <a:ext cx="5214956" cy="6309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F573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500042"/>
            <a:ext cx="7745805" cy="5340369"/>
          </a:xfrm>
        </p:spPr>
      </p:pic>
      <p:pic>
        <p:nvPicPr>
          <p:cNvPr id="5" name="Picture 4" descr="DSCF57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2754"/>
            <a:ext cx="9144000" cy="5652492"/>
          </a:xfrm>
          <a:prstGeom prst="rect">
            <a:avLst/>
          </a:prstGeom>
        </p:spPr>
      </p:pic>
      <p:pic>
        <p:nvPicPr>
          <p:cNvPr id="6" name="Picture 5" descr="20130218_1239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660px-Stele_Naram_Sim_Louvre_Sb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4" y="214290"/>
            <a:ext cx="6915198" cy="62865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apoli\Desktop\lili\far_tin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071813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285750"/>
            <a:ext cx="40703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3429000"/>
            <a:ext cx="736282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5" y="857250"/>
            <a:ext cx="3857625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71688" y="3357563"/>
            <a:ext cx="3530600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785938" y="6215063"/>
            <a:ext cx="5857875" cy="40005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fa-IR" sz="20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حضور باستان شناسان پلیسی در صحنه های قتل و جرم</a:t>
            </a: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C:\Users\papoli\Desktop\lili\iraq massgrav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0"/>
            <a:ext cx="5072062" cy="336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2" descr="C:\Users\papoli\Desktop\lili\IraqBlueManCorp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63" y="2714625"/>
            <a:ext cx="5786437" cy="382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4313" y="4357688"/>
            <a:ext cx="2786062" cy="40005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>
              <a:defRPr/>
            </a:pPr>
            <a:r>
              <a:rPr lang="fa-IR" sz="20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گورهای دسته جمعی در عراق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apoli\Desktop\lili\ira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357188"/>
            <a:ext cx="3929062" cy="591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8" y="3357563"/>
            <a:ext cx="3973512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500438" y="6143625"/>
            <a:ext cx="3786187" cy="40005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>
              <a:defRPr/>
            </a:pPr>
            <a:r>
              <a:rPr lang="fa-IR" sz="2000" b="1" dirty="0">
                <a:solidFill>
                  <a:schemeClr val="bg2">
                    <a:lumMod val="90000"/>
                  </a:schemeClr>
                </a:solidFill>
                <a:latin typeface="Arial" pitchFamily="34" charset="0"/>
                <a:cs typeface="Arial" pitchFamily="34" charset="0"/>
              </a:rPr>
              <a:t>کاوش در گورهای دسته جمعی</a:t>
            </a:r>
          </a:p>
        </p:txBody>
      </p:sp>
      <p:pic>
        <p:nvPicPr>
          <p:cNvPr id="8197" name="Picture 6" descr="C:\Users\papoli\Desktop\iraq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5" y="214313"/>
            <a:ext cx="4572000" cy="304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apoli\Desktop\iraq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63" y="214313"/>
            <a:ext cx="1785937" cy="337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C:\Users\papoli\Desktop\iraq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500" y="285750"/>
            <a:ext cx="4791075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 descr="C:\Users\papoli\Desktop\iraq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3714750"/>
            <a:ext cx="1804987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 descr="C:\Users\papoli\Desktop\iraq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8875" y="3071813"/>
            <a:ext cx="2371725" cy="336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AutoShape 7" descr="[image]"/>
          <p:cNvSpPr>
            <a:spLocks noChangeAspect="1" noChangeArrowheads="1"/>
          </p:cNvSpPr>
          <p:nvPr/>
        </p:nvSpPr>
        <p:spPr bwMode="auto">
          <a:xfrm>
            <a:off x="-61913" y="-136525"/>
            <a:ext cx="1266826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a-IR"/>
          </a:p>
        </p:txBody>
      </p:sp>
      <p:sp>
        <p:nvSpPr>
          <p:cNvPr id="9223" name="AutoShape 9" descr="[image]"/>
          <p:cNvSpPr>
            <a:spLocks noChangeAspect="1" noChangeArrowheads="1"/>
          </p:cNvSpPr>
          <p:nvPr/>
        </p:nvSpPr>
        <p:spPr bwMode="auto">
          <a:xfrm>
            <a:off x="-61913" y="-136525"/>
            <a:ext cx="1266826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a-IR"/>
          </a:p>
        </p:txBody>
      </p:sp>
      <p:sp>
        <p:nvSpPr>
          <p:cNvPr id="9224" name="AutoShape 11" descr="[image]"/>
          <p:cNvSpPr>
            <a:spLocks noChangeAspect="1" noChangeArrowheads="1"/>
          </p:cNvSpPr>
          <p:nvPr/>
        </p:nvSpPr>
        <p:spPr bwMode="auto">
          <a:xfrm>
            <a:off x="-61913" y="-136525"/>
            <a:ext cx="1266826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a-IR"/>
          </a:p>
        </p:txBody>
      </p:sp>
      <p:pic>
        <p:nvPicPr>
          <p:cNvPr id="9225" name="Picture 12" descr="C:\Users\papoli\Desktop\iraq1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571500"/>
            <a:ext cx="1762125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214938" y="4214813"/>
            <a:ext cx="3429000" cy="830262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>
              <a:defRPr/>
            </a:pPr>
            <a:r>
              <a:rPr lang="fa-IR" sz="24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برخی شواهد ارائه شده در دادگاه صدام از کشتار موتهانا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smtClean="0"/>
          </a:p>
        </p:txBody>
      </p:sp>
      <p:pic>
        <p:nvPicPr>
          <p:cNvPr id="10243" name="Picture 2" descr="C:\Users\papoli\Desktop\lili\f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214313"/>
            <a:ext cx="4214812" cy="316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3" descr="C:\Users\papoli\Desktop\lili\FAR worksho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3500438"/>
            <a:ext cx="4635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 descr="C:\Users\papoli\Desktop\lili\FAR workshop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25" y="1285875"/>
            <a:ext cx="5459413" cy="409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 descr="C:\Users\papoli\Desktop\lili\FITC2%20Day%207%2006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25" y="1285875"/>
            <a:ext cx="4286250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072063" y="5715000"/>
            <a:ext cx="3571875" cy="7080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>
              <a:defRPr/>
            </a:pPr>
            <a:r>
              <a:rPr lang="fa-IR" sz="2000" b="1" dirty="0">
                <a:solidFill>
                  <a:schemeClr val="bg2">
                    <a:lumMod val="90000"/>
                  </a:schemeClr>
                </a:solidFill>
                <a:latin typeface="Arial" pitchFamily="34" charset="0"/>
                <a:cs typeface="Arial" pitchFamily="34" charset="0"/>
              </a:rPr>
              <a:t>کلاسهای آموزشی دوره های فوق لیسانس و دکتری باستان شناسی پلیسی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papoli\Desktop\lili\f_20portrait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785813"/>
            <a:ext cx="6661150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C:\Users\papoli\Desktop\lili\f_20skull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928670"/>
            <a:ext cx="7626903" cy="5072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mhtml:file://D:\contem\The%20Van%20Still%20in%20Transit.mht!http://bp3.blogger.com/_JcQKqtuiT_M/RizAeT3g5DI/AAAAAAAAAIg/Ic3dP1QxaMY/s320/DSC031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57188"/>
            <a:ext cx="36195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7" descr="mhtml:file://D:\contem\The%20Van%20Still%20in%20Transit.mht!http://bp2.blogger.com/_JcQKqtuiT_M/Riy_PD3g5BI/AAAAAAAAAIQ/s_M5TSlp5uc/s320/DSC031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000125"/>
            <a:ext cx="371475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9" descr="mhtml:file://D:\contem\The%20Van%20Still%20in%20Transit.mht!http://bp1.blogger.com/_JcQKqtuiT_M/Riy_3z3g5CI/AAAAAAAAAIY/5Sa-4tyjmWs/s320/DSC0314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571876"/>
            <a:ext cx="3619525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341" name="Picture 11" descr="mhtml:file://D:\contem\The%20Van%20Still%20in%20Transit.mht!http://bp2.blogger.com/_JcQKqtuiT_M/RizBHD3g5EI/AAAAAAAAAIo/D8cGAOma-IY/s320/DSC031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25" y="3643313"/>
            <a:ext cx="3452813" cy="258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a-IR" smtClean="0"/>
          </a:p>
        </p:txBody>
      </p:sp>
      <p:pic>
        <p:nvPicPr>
          <p:cNvPr id="12291" name="Picture 5" descr="mhtml:file://D:\contem\Contemporary%20Archaeology.mht!http://photos1.blogger.com/blogger/4456/1604/320/The%20Van%20196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000125"/>
            <a:ext cx="26797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7" descr="mhtml:file://D:\contem\Contemporary%20Archaeology.mht!http://photos1.blogger.com/blogger/4456/1604/320/The%20Van%20211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8" y="2786063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9" descr="mhtml:file://D:\contem\Contemporary%20Archaeology.mht!http://photos1.blogger.com/blogger/4456/1604/320/The%20Van%20207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6000" y="142875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11" descr="mhtml:file://D:\contem\The%20Van%20Still%20in%20Transit.mht!http://bp2.blogger.com/_JcQKqtuiT_M/RizBlD3g5FI/AAAAAAAAAIw/QHtmozKHfSk/s320/PDVD_029.BMP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3048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428750" y="5429250"/>
            <a:ext cx="5715000" cy="40005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>
              <a:defRPr/>
            </a:pPr>
            <a:r>
              <a:rPr lang="fa-IR" sz="2000" b="1" dirty="0">
                <a:solidFill>
                  <a:schemeClr val="bg2">
                    <a:lumMod val="90000"/>
                  </a:schemeClr>
                </a:solidFill>
                <a:latin typeface="Arial" pitchFamily="34" charset="0"/>
                <a:cs typeface="Arial" pitchFamily="34" charset="0"/>
              </a:rPr>
              <a:t>باستان شناسی در گورستان ماشین و خودرویی که بازیافت شد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214313"/>
            <a:ext cx="4284663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1428736"/>
            <a:ext cx="4643470" cy="348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0" y="3429000"/>
            <a:ext cx="4000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857884" y="5929330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>
                <a:solidFill>
                  <a:srgbClr val="FF0000"/>
                </a:solidFill>
              </a:rPr>
              <a:t>عکاس : مریم نعیمی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214313"/>
            <a:ext cx="43561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571480"/>
            <a:ext cx="43815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75" y="3714750"/>
            <a:ext cx="2641600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5" y="4071938"/>
            <a:ext cx="29876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F56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7422" y="152410"/>
            <a:ext cx="4714908" cy="67055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8688" y="428625"/>
            <a:ext cx="2138362" cy="1706563"/>
          </a:xfrm>
          <a:noFill/>
        </p:spPr>
      </p:pic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25" y="714375"/>
            <a:ext cx="3910013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4643438"/>
            <a:ext cx="2276475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38" y="1928813"/>
            <a:ext cx="985837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857884" y="6286520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>
                <a:solidFill>
                  <a:srgbClr val="FF0000"/>
                </a:solidFill>
              </a:rPr>
              <a:t>عکاس : مریم نعیمی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88" y="500063"/>
            <a:ext cx="5286375" cy="552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50" y="4400550"/>
            <a:ext cx="1992313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214313"/>
            <a:ext cx="2214562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500098" y="6286520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>
                <a:solidFill>
                  <a:srgbClr val="FF0000"/>
                </a:solidFill>
              </a:rPr>
              <a:t>عکاس : مریم نعیمی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papoli\Desktop\lili\anastasia nicholas famil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3286125"/>
            <a:ext cx="419100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C:\Users\papoli\Desktop\lili\killing-fields-museu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285750"/>
            <a:ext cx="4119563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C:\Users\papoli\Desktop\lili\untitled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3" y="3429000"/>
            <a:ext cx="3925887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C:\Users\papoli\Desktop\lili\romanov_family_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" y="142875"/>
            <a:ext cx="3894138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000125" y="6072188"/>
            <a:ext cx="2428875" cy="7080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>
              <a:defRPr/>
            </a:pPr>
            <a:r>
              <a:rPr lang="fa-IR" sz="2000" b="1" dirty="0">
                <a:solidFill>
                  <a:schemeClr val="bg2">
                    <a:lumMod val="90000"/>
                  </a:schemeClr>
                </a:solidFill>
                <a:latin typeface="Arial" pitchFamily="34" charset="0"/>
                <a:cs typeface="Arial" pitchFamily="34" charset="0"/>
              </a:rPr>
              <a:t>استخوانهای خانواده نیکلای آخرین تزار روسیه</a:t>
            </a:r>
          </a:p>
        </p:txBody>
      </p:sp>
      <p:sp>
        <p:nvSpPr>
          <p:cNvPr id="18439" name="TextBox 9"/>
          <p:cNvSpPr txBox="1">
            <a:spLocks noChangeArrowheads="1"/>
          </p:cNvSpPr>
          <p:nvPr/>
        </p:nvSpPr>
        <p:spPr bwMode="auto">
          <a:xfrm>
            <a:off x="5214938" y="6000750"/>
            <a:ext cx="2714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a-IR" sz="2000" b="1">
                <a:solidFill>
                  <a:srgbClr val="FFC000"/>
                </a:solidFill>
              </a:rPr>
              <a:t>موزه جنایات خمرهای سرخ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0605573">
            <a:off x="-168416" y="1651206"/>
            <a:ext cx="8229600" cy="4525963"/>
          </a:xfrm>
        </p:spPr>
        <p:txBody>
          <a:bodyPr/>
          <a:lstStyle/>
          <a:p>
            <a:pPr algn="ctr"/>
            <a:r>
              <a:rPr lang="en-US" sz="6600" dirty="0" smtClean="0">
                <a:solidFill>
                  <a:srgbClr val="FF0000"/>
                </a:solidFill>
                <a:latin typeface="Rage Italic" pitchFamily="66" charset="0"/>
              </a:rPr>
              <a:t>Things Are Us!</a:t>
            </a:r>
            <a:endParaRPr lang="en-US" sz="6600" dirty="0">
              <a:solidFill>
                <a:srgbClr val="FF0000"/>
              </a:solidFill>
              <a:latin typeface="Rage Italic" pitchFamily="66" charset="0"/>
            </a:endParaRPr>
          </a:p>
        </p:txBody>
      </p:sp>
      <p:pic>
        <p:nvPicPr>
          <p:cNvPr id="4" name="Picture 2" descr="C:\Users\papoli\Documents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95907">
            <a:off x="4905855" y="1846653"/>
            <a:ext cx="2572145" cy="471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5400000">
            <a:off x="6880606" y="977519"/>
            <a:ext cx="3214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 smtClean="0">
                <a:solidFill>
                  <a:srgbClr val="FF0000"/>
                </a:solidFill>
              </a:rPr>
              <a:t>فرای تفسیر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H:\Shanks_TheArchaeologicalImagination_3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4490">
            <a:off x="1490323" y="2713274"/>
            <a:ext cx="1957400" cy="293928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00164" y="4857760"/>
            <a:ext cx="8229600" cy="1143000"/>
          </a:xfrm>
        </p:spPr>
        <p:txBody>
          <a:bodyPr/>
          <a:lstStyle/>
          <a:p>
            <a:r>
              <a:rPr lang="fa-IR" dirty="0" smtClean="0">
                <a:solidFill>
                  <a:srgbClr val="FF0000"/>
                </a:solidFill>
              </a:rPr>
              <a:t>تخیل در باستان شناسی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 rot="1048345">
            <a:off x="970084" y="611170"/>
            <a:ext cx="421301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fa-I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فعلا ادامه دارد....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rdeshir-ardova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285728"/>
            <a:ext cx="8382059" cy="62865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571500"/>
            <a:ext cx="8459787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ars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428604"/>
            <a:ext cx="7454109" cy="60007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561751_354364194648543_570534888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214290"/>
            <a:ext cx="8001056" cy="60101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P_20130119_0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7356" y="0"/>
            <a:ext cx="5000659" cy="67795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3436</TotalTime>
  <Words>198</Words>
  <Application>Microsoft Office PowerPoint</Application>
  <PresentationFormat>On-screen Show (4:3)</PresentationFormat>
  <Paragraphs>43</Paragraphs>
  <Slides>45</Slides>
  <Notes>2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PowerPoint Presentation</vt:lpstr>
      <vt:lpstr>بخش 1:  دیالوگ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ذ</vt:lpstr>
      <vt:lpstr>PowerPoint Presentation</vt:lpstr>
      <vt:lpstr>در مقام رویداد تاریخی</vt:lpstr>
      <vt:lpstr>PowerPoint Presentation</vt:lpstr>
      <vt:lpstr>باستان شناسی استعماری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فرای استعمار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تخیل در باستان شناسی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papoli</dc:creator>
  <cp:lastModifiedBy>papoli</cp:lastModifiedBy>
  <cp:revision>155</cp:revision>
  <dcterms:created xsi:type="dcterms:W3CDTF">2009-02-16T06:48:22Z</dcterms:created>
  <dcterms:modified xsi:type="dcterms:W3CDTF">2013-12-12T10:52:39Z</dcterms:modified>
</cp:coreProperties>
</file>